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  <p:sldMasterId id="2147483797" r:id="rId2"/>
    <p:sldMasterId id="2147483857" r:id="rId3"/>
    <p:sldMasterId id="2147483929" r:id="rId4"/>
    <p:sldMasterId id="2147483989" r:id="rId5"/>
  </p:sldMasterIdLst>
  <p:notesMasterIdLst>
    <p:notesMasterId r:id="rId64"/>
  </p:notesMasterIdLst>
  <p:sldIdLst>
    <p:sldId id="256" r:id="rId6"/>
    <p:sldId id="346" r:id="rId7"/>
    <p:sldId id="276" r:id="rId8"/>
    <p:sldId id="345" r:id="rId9"/>
    <p:sldId id="354" r:id="rId10"/>
    <p:sldId id="378" r:id="rId11"/>
    <p:sldId id="348" r:id="rId12"/>
    <p:sldId id="349" r:id="rId13"/>
    <p:sldId id="351" r:id="rId14"/>
    <p:sldId id="350" r:id="rId15"/>
    <p:sldId id="352" r:id="rId16"/>
    <p:sldId id="353" r:id="rId17"/>
    <p:sldId id="347" r:id="rId18"/>
    <p:sldId id="405" r:id="rId19"/>
    <p:sldId id="379" r:id="rId20"/>
    <p:sldId id="355" r:id="rId21"/>
    <p:sldId id="308" r:id="rId22"/>
    <p:sldId id="359" r:id="rId23"/>
    <p:sldId id="360" r:id="rId24"/>
    <p:sldId id="362" r:id="rId25"/>
    <p:sldId id="409" r:id="rId26"/>
    <p:sldId id="365" r:id="rId27"/>
    <p:sldId id="361" r:id="rId28"/>
    <p:sldId id="367" r:id="rId29"/>
    <p:sldId id="357" r:id="rId30"/>
    <p:sldId id="356" r:id="rId31"/>
    <p:sldId id="368" r:id="rId32"/>
    <p:sldId id="381" r:id="rId33"/>
    <p:sldId id="380" r:id="rId34"/>
    <p:sldId id="382" r:id="rId35"/>
    <p:sldId id="385" r:id="rId36"/>
    <p:sldId id="386" r:id="rId37"/>
    <p:sldId id="387" r:id="rId38"/>
    <p:sldId id="389" r:id="rId39"/>
    <p:sldId id="390" r:id="rId40"/>
    <p:sldId id="391" r:id="rId41"/>
    <p:sldId id="394" r:id="rId42"/>
    <p:sldId id="395" r:id="rId43"/>
    <p:sldId id="408" r:id="rId44"/>
    <p:sldId id="407" r:id="rId45"/>
    <p:sldId id="370" r:id="rId46"/>
    <p:sldId id="372" r:id="rId47"/>
    <p:sldId id="373" r:id="rId48"/>
    <p:sldId id="392" r:id="rId49"/>
    <p:sldId id="393" r:id="rId50"/>
    <p:sldId id="396" r:id="rId51"/>
    <p:sldId id="397" r:id="rId52"/>
    <p:sldId id="377" r:id="rId53"/>
    <p:sldId id="398" r:id="rId54"/>
    <p:sldId id="399" r:id="rId55"/>
    <p:sldId id="400" r:id="rId56"/>
    <p:sldId id="376" r:id="rId57"/>
    <p:sldId id="358" r:id="rId58"/>
    <p:sldId id="401" r:id="rId59"/>
    <p:sldId id="402" r:id="rId60"/>
    <p:sldId id="403" r:id="rId61"/>
    <p:sldId id="406" r:id="rId62"/>
    <p:sldId id="271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392B"/>
    <a:srgbClr val="DC2144"/>
    <a:srgbClr val="091721"/>
    <a:srgbClr val="71C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3" autoAdjust="0"/>
    <p:restoredTop sz="95701" autoAdjust="0"/>
  </p:normalViewPr>
  <p:slideViewPr>
    <p:cSldViewPr snapToGrid="0">
      <p:cViewPr varScale="1">
        <p:scale>
          <a:sx n="101" d="100"/>
          <a:sy n="101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H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C2144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14344C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H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C2144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D223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71CAE0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H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C2144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D223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71CAE0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H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C2144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D223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71CAE0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H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C2144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D223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71CAE0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H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C2144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D223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71CAE0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3F892-40BE-4D96-816C-925E8F15AE27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B32AA-2BE7-4F23-9375-85BDFFC72C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91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B32AA-2BE7-4F23-9375-85BDFFC72CA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04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5847-6BEF-4FC5-BB95-788FAAB6602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8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89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42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823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975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691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547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9D46-F145-4569-9608-558EDC763354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36CFF-E2CC-432C-AB4B-7B6A781A65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117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490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102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798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40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9D46-F145-4569-9608-558EDC763354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36CFF-E2CC-432C-AB4B-7B6A781A65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825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381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208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2562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53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001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916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9D46-F145-4569-9608-558EDC763354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36CFF-E2CC-432C-AB4B-7B6A781A65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0386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408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5232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85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55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108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3208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9328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2074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6812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5915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332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9D46-F145-4569-9608-558EDC763354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36CFF-E2CC-432C-AB4B-7B6A781A65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5001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6324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43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9D46-F145-4569-9608-558EDC763354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36CFF-E2CC-432C-AB4B-7B6A781A65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568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5588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1197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6477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4248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3988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5652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41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362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68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5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3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36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75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05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6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00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1189E-D292-44F6-9BA3-3C7059B304AC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DEF69-9B6E-43C8-B756-86BEB4166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65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4.png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16.gif"/><Relationship Id="rId5" Type="http://schemas.openxmlformats.org/officeDocument/2006/relationships/image" Target="../media/image5.gi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doob/stats.js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gif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onytony.club/tool/dongdong/p/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inypng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tuk.github.io/jszip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chart" Target="../charts/char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gif"/><Relationship Id="rId3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8.png"/><Relationship Id="rId3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0.gif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椭圆 384"/>
          <p:cNvSpPr/>
          <p:nvPr/>
        </p:nvSpPr>
        <p:spPr>
          <a:xfrm>
            <a:off x="8597654" y="3259174"/>
            <a:ext cx="6629400" cy="6629400"/>
          </a:xfrm>
          <a:prstGeom prst="ellipse">
            <a:avLst/>
          </a:prstGeom>
          <a:solidFill>
            <a:schemeClr val="bg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椭圆 383"/>
          <p:cNvSpPr/>
          <p:nvPr/>
        </p:nvSpPr>
        <p:spPr>
          <a:xfrm>
            <a:off x="-2896436" y="2552997"/>
            <a:ext cx="6629400" cy="6629400"/>
          </a:xfrm>
          <a:prstGeom prst="ellipse">
            <a:avLst/>
          </a:prstGeom>
          <a:solidFill>
            <a:schemeClr val="bg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446338" y="168276"/>
            <a:ext cx="12009108" cy="6812990"/>
            <a:chOff x="3641817" y="1984296"/>
            <a:chExt cx="8054678" cy="4569569"/>
          </a:xfrm>
        </p:grpSpPr>
        <p:sp>
          <p:nvSpPr>
            <p:cNvPr id="300" name="椭圆 299"/>
            <p:cNvSpPr/>
            <p:nvPr/>
          </p:nvSpPr>
          <p:spPr>
            <a:xfrm rot="20892789">
              <a:off x="3641817" y="3161106"/>
              <a:ext cx="390923" cy="390923"/>
            </a:xfrm>
            <a:prstGeom prst="ellipse">
              <a:avLst/>
            </a:prstGeom>
            <a:noFill/>
            <a:ln w="57150">
              <a:solidFill>
                <a:srgbClr val="0917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 rot="251116">
              <a:off x="4820607" y="2152511"/>
              <a:ext cx="938003" cy="938003"/>
            </a:xfrm>
            <a:prstGeom prst="ellipse">
              <a:avLst/>
            </a:prstGeom>
            <a:noFill/>
            <a:ln w="57150">
              <a:solidFill>
                <a:srgbClr val="0917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 rot="251116">
              <a:off x="4512340" y="3948966"/>
              <a:ext cx="469001" cy="469001"/>
            </a:xfrm>
            <a:prstGeom prst="ellipse">
              <a:avLst/>
            </a:prstGeom>
            <a:noFill/>
            <a:ln w="57150">
              <a:solidFill>
                <a:srgbClr val="0917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 rot="16257596">
              <a:off x="6083062" y="2104631"/>
              <a:ext cx="469001" cy="469001"/>
            </a:xfrm>
            <a:prstGeom prst="ellipse">
              <a:avLst/>
            </a:prstGeom>
            <a:noFill/>
            <a:ln w="57150">
              <a:solidFill>
                <a:srgbClr val="0917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5" name="直接连接符 304"/>
            <p:cNvCxnSpPr>
              <a:stCxn id="300" idx="5"/>
              <a:endCxn id="303" idx="1"/>
            </p:cNvCxnSpPr>
            <p:nvPr/>
          </p:nvCxnSpPr>
          <p:spPr>
            <a:xfrm rot="251116">
              <a:off x="3981808" y="3485987"/>
              <a:ext cx="630760" cy="497650"/>
            </a:xfrm>
            <a:prstGeom prst="line">
              <a:avLst/>
            </a:prstGeom>
            <a:ln w="57150">
              <a:solidFill>
                <a:srgbClr val="0917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/>
            <p:cNvCxnSpPr>
              <a:stCxn id="303" idx="0"/>
              <a:endCxn id="301" idx="4"/>
            </p:cNvCxnSpPr>
            <p:nvPr/>
          </p:nvCxnSpPr>
          <p:spPr>
            <a:xfrm rot="251116" flipV="1">
              <a:off x="4796004" y="3072478"/>
              <a:ext cx="427327" cy="893899"/>
            </a:xfrm>
            <a:prstGeom prst="line">
              <a:avLst/>
            </a:prstGeom>
            <a:ln w="57150">
              <a:solidFill>
                <a:srgbClr val="0917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/>
            <p:cNvCxnSpPr/>
            <p:nvPr/>
          </p:nvCxnSpPr>
          <p:spPr>
            <a:xfrm flipV="1">
              <a:off x="5768737" y="2357765"/>
              <a:ext cx="321357" cy="182070"/>
            </a:xfrm>
            <a:prstGeom prst="line">
              <a:avLst/>
            </a:prstGeom>
            <a:ln w="57150">
              <a:solidFill>
                <a:srgbClr val="0917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椭圆 312"/>
            <p:cNvSpPr/>
            <p:nvPr/>
          </p:nvSpPr>
          <p:spPr>
            <a:xfrm rot="1652536">
              <a:off x="9935818" y="2081900"/>
              <a:ext cx="469001" cy="469001"/>
            </a:xfrm>
            <a:prstGeom prst="ellipse">
              <a:avLst/>
            </a:prstGeom>
            <a:noFill/>
            <a:ln w="57150">
              <a:solidFill>
                <a:srgbClr val="0917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5" name="直接连接符 314"/>
            <p:cNvCxnSpPr>
              <a:endCxn id="313" idx="2"/>
            </p:cNvCxnSpPr>
            <p:nvPr/>
          </p:nvCxnSpPr>
          <p:spPr>
            <a:xfrm>
              <a:off x="9624530" y="1984297"/>
              <a:ext cx="337864" cy="223670"/>
            </a:xfrm>
            <a:prstGeom prst="line">
              <a:avLst/>
            </a:prstGeom>
            <a:ln w="57150">
              <a:solidFill>
                <a:srgbClr val="0917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/>
            <p:cNvCxnSpPr/>
            <p:nvPr/>
          </p:nvCxnSpPr>
          <p:spPr>
            <a:xfrm flipH="1">
              <a:off x="6555960" y="1984296"/>
              <a:ext cx="2566590" cy="315288"/>
            </a:xfrm>
            <a:prstGeom prst="line">
              <a:avLst/>
            </a:prstGeom>
            <a:ln w="57150">
              <a:solidFill>
                <a:srgbClr val="0917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椭圆 318"/>
            <p:cNvSpPr/>
            <p:nvPr/>
          </p:nvSpPr>
          <p:spPr>
            <a:xfrm rot="18505157">
              <a:off x="6101862" y="5615862"/>
              <a:ext cx="938003" cy="938003"/>
            </a:xfrm>
            <a:prstGeom prst="ellipse">
              <a:avLst/>
            </a:prstGeom>
            <a:solidFill>
              <a:srgbClr val="0D2232"/>
            </a:solidFill>
            <a:ln w="57150">
              <a:solidFill>
                <a:srgbClr val="0917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 rot="14358096">
              <a:off x="5534237" y="4843828"/>
              <a:ext cx="469001" cy="469001"/>
            </a:xfrm>
            <a:prstGeom prst="ellipse">
              <a:avLst/>
            </a:prstGeom>
            <a:noFill/>
            <a:ln w="57150">
              <a:solidFill>
                <a:srgbClr val="0917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1" name="直接连接符 320"/>
            <p:cNvCxnSpPr>
              <a:stCxn id="319" idx="0"/>
              <a:endCxn id="320" idx="2"/>
            </p:cNvCxnSpPr>
            <p:nvPr/>
          </p:nvCxnSpPr>
          <p:spPr>
            <a:xfrm rot="19951616" flipH="1" flipV="1">
              <a:off x="6024650" y="5236271"/>
              <a:ext cx="42564" cy="600847"/>
            </a:xfrm>
            <a:prstGeom prst="line">
              <a:avLst/>
            </a:prstGeom>
            <a:ln w="57150">
              <a:solidFill>
                <a:srgbClr val="0917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/>
            <p:cNvCxnSpPr>
              <a:stCxn id="319" idx="6"/>
            </p:cNvCxnSpPr>
            <p:nvPr/>
          </p:nvCxnSpPr>
          <p:spPr>
            <a:xfrm rot="19951616" flipV="1">
              <a:off x="6814672" y="5522542"/>
              <a:ext cx="666431" cy="43602"/>
            </a:xfrm>
            <a:prstGeom prst="line">
              <a:avLst/>
            </a:prstGeom>
            <a:ln w="57150">
              <a:solidFill>
                <a:srgbClr val="0917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椭圆 324"/>
            <p:cNvSpPr/>
            <p:nvPr/>
          </p:nvSpPr>
          <p:spPr>
            <a:xfrm rot="1383832">
              <a:off x="10971649" y="4189329"/>
              <a:ext cx="724846" cy="724846"/>
            </a:xfrm>
            <a:prstGeom prst="ellipse">
              <a:avLst/>
            </a:prstGeom>
            <a:noFill/>
            <a:ln w="57150">
              <a:solidFill>
                <a:srgbClr val="0917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6" name="直接连接符 325"/>
            <p:cNvCxnSpPr>
              <a:stCxn id="325" idx="2"/>
              <a:endCxn id="53" idx="5"/>
            </p:cNvCxnSpPr>
            <p:nvPr/>
          </p:nvCxnSpPr>
          <p:spPr>
            <a:xfrm flipH="1" flipV="1">
              <a:off x="10492407" y="4101939"/>
              <a:ext cx="508211" cy="307832"/>
            </a:xfrm>
            <a:prstGeom prst="line">
              <a:avLst/>
            </a:prstGeom>
            <a:ln w="57150">
              <a:solidFill>
                <a:srgbClr val="0917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6" name="椭圆 385"/>
          <p:cNvSpPr/>
          <p:nvPr/>
        </p:nvSpPr>
        <p:spPr>
          <a:xfrm>
            <a:off x="861569" y="-5078184"/>
            <a:ext cx="6629400" cy="6629400"/>
          </a:xfrm>
          <a:prstGeom prst="ellipse">
            <a:avLst/>
          </a:prstGeom>
          <a:solidFill>
            <a:schemeClr val="bg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251116">
            <a:off x="5149429" y="4703049"/>
            <a:ext cx="699256" cy="699256"/>
          </a:xfrm>
          <a:prstGeom prst="ellipse">
            <a:avLst/>
          </a:prstGeom>
          <a:noFill/>
          <a:ln w="57150">
            <a:solidFill>
              <a:srgbClr val="0917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251116">
            <a:off x="9189387" y="2711336"/>
            <a:ext cx="699256" cy="699256"/>
          </a:xfrm>
          <a:prstGeom prst="ellipse">
            <a:avLst/>
          </a:prstGeom>
          <a:noFill/>
          <a:ln w="57150">
            <a:solidFill>
              <a:srgbClr val="0917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251116">
            <a:off x="7749736" y="-332207"/>
            <a:ext cx="699256" cy="699256"/>
          </a:xfrm>
          <a:prstGeom prst="ellipse">
            <a:avLst/>
          </a:prstGeom>
          <a:noFill/>
          <a:ln w="57150">
            <a:solidFill>
              <a:srgbClr val="0917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80357" y="2718297"/>
            <a:ext cx="8490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高效</a:t>
            </a:r>
            <a:r>
              <a:rPr lang="en-US" altLang="zh-CN" sz="5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H5</a:t>
            </a:r>
            <a:r>
              <a:rPr lang="zh-CN" altLang="en-US" sz="5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动画设计与性能优化</a:t>
            </a:r>
            <a:endParaRPr lang="zh-CN" altLang="en-US" sz="5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51463" y="4916279"/>
            <a:ext cx="311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廖泽恺（ </a:t>
            </a:r>
            <a:r>
              <a:rPr lang="en-US" altLang="zh-CN" sz="3200" dirty="0" err="1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nemo</a:t>
            </a:r>
            <a:r>
              <a:rPr lang="zh-CN" altLang="en-US" sz="32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）</a:t>
            </a:r>
            <a:endParaRPr lang="zh-CN" altLang="en-US" sz="3200" dirty="0">
              <a:solidFill>
                <a:schemeClr val="accent1">
                  <a:lumMod val="40000"/>
                  <a:lumOff val="60000"/>
                </a:schemeClr>
              </a:solidFill>
              <a:ea typeface="隶书" panose="02010509060101010101" pitchFamily="49" charset="-122"/>
            </a:endParaRPr>
          </a:p>
        </p:txBody>
      </p:sp>
      <p:sp>
        <p:nvSpPr>
          <p:cNvPr id="27" name="椭圆 26"/>
          <p:cNvSpPr/>
          <p:nvPr/>
        </p:nvSpPr>
        <p:spPr>
          <a:xfrm rot="19951616">
            <a:off x="711423" y="3014133"/>
            <a:ext cx="938003" cy="938003"/>
          </a:xfrm>
          <a:prstGeom prst="ellipse">
            <a:avLst/>
          </a:prstGeom>
          <a:solidFill>
            <a:srgbClr val="ED7D31"/>
          </a:solidFill>
          <a:ln w="57150">
            <a:solidFill>
              <a:srgbClr val="0917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281867" y="398246"/>
            <a:ext cx="1430746" cy="1430746"/>
          </a:xfrm>
          <a:prstGeom prst="ellipse">
            <a:avLst/>
          </a:prstGeom>
          <a:solidFill>
            <a:srgbClr val="71CAE0"/>
          </a:solidFill>
          <a:ln w="57150">
            <a:solidFill>
              <a:srgbClr val="0917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5799597">
            <a:off x="8827792" y="219506"/>
            <a:ext cx="938003" cy="938003"/>
          </a:xfrm>
          <a:prstGeom prst="ellipse">
            <a:avLst/>
          </a:prstGeom>
          <a:solidFill>
            <a:srgbClr val="14344C"/>
          </a:solidFill>
          <a:ln w="57150">
            <a:solidFill>
              <a:srgbClr val="0917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20404657">
            <a:off x="5093376" y="4646590"/>
            <a:ext cx="836268" cy="836268"/>
          </a:xfrm>
          <a:prstGeom prst="ellipse">
            <a:avLst/>
          </a:prstGeom>
          <a:solidFill>
            <a:srgbClr val="A5A5A5"/>
          </a:solidFill>
          <a:ln w="57150">
            <a:solidFill>
              <a:srgbClr val="0917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图表 30"/>
          <p:cNvGraphicFramePr/>
          <p:nvPr>
            <p:extLst>
              <p:ext uri="{D42A27DB-BD31-4B8C-83A1-F6EECF244321}">
                <p14:modId xmlns:p14="http://schemas.microsoft.com/office/powerpoint/2010/main" val="1420565297"/>
              </p:ext>
            </p:extLst>
          </p:nvPr>
        </p:nvGraphicFramePr>
        <p:xfrm>
          <a:off x="9730848" y="-718458"/>
          <a:ext cx="3583152" cy="3430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2" name="直接连接符 31"/>
          <p:cNvCxnSpPr/>
          <p:nvPr/>
        </p:nvCxnSpPr>
        <p:spPr>
          <a:xfrm flipV="1">
            <a:off x="11093570" y="2552998"/>
            <a:ext cx="87379" cy="882179"/>
          </a:xfrm>
          <a:prstGeom prst="line">
            <a:avLst/>
          </a:prstGeom>
          <a:ln w="57150">
            <a:solidFill>
              <a:srgbClr val="0917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11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动画实现方式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Canvas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11803" y="2276127"/>
            <a:ext cx="51163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可编程的画布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2D Context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单个</a:t>
            </a:r>
            <a:r>
              <a:rPr lang="en-US" altLang="zh-CN" sz="2800" dirty="0" smtClean="0">
                <a:solidFill>
                  <a:schemeClr val="bg1"/>
                </a:solidFill>
              </a:rPr>
              <a:t>DOM</a:t>
            </a:r>
            <a:r>
              <a:rPr lang="zh-CN" altLang="en-US" sz="2800" dirty="0" smtClean="0">
                <a:solidFill>
                  <a:schemeClr val="bg1"/>
                </a:solidFill>
              </a:rPr>
              <a:t>元素，无状态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WebGL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29" y="2276127"/>
            <a:ext cx="39338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2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动画实现方式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JavaScript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11803" y="2276127"/>
            <a:ext cx="5311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使用</a:t>
            </a:r>
            <a:r>
              <a:rPr lang="en-US" altLang="zh-CN" sz="2800" dirty="0">
                <a:solidFill>
                  <a:schemeClr val="bg1"/>
                </a:solidFill>
              </a:rPr>
              <a:t>JS</a:t>
            </a:r>
            <a:r>
              <a:rPr lang="zh-CN" altLang="en-US" sz="2800" dirty="0" smtClean="0">
                <a:solidFill>
                  <a:schemeClr val="bg1"/>
                </a:solidFill>
              </a:rPr>
              <a:t>控制</a:t>
            </a:r>
            <a:r>
              <a:rPr lang="en-US" altLang="zh-CN" sz="2800" dirty="0" smtClean="0">
                <a:solidFill>
                  <a:schemeClr val="bg1"/>
                </a:solidFill>
              </a:rPr>
              <a:t>DOM</a:t>
            </a:r>
            <a:r>
              <a:rPr lang="zh-CN" altLang="en-US" sz="2800" dirty="0" smtClean="0">
                <a:solidFill>
                  <a:schemeClr val="bg1"/>
                </a:solidFill>
              </a:rPr>
              <a:t>、</a:t>
            </a:r>
            <a:r>
              <a:rPr lang="en-US" altLang="zh-CN" sz="2800" dirty="0" smtClean="0">
                <a:solidFill>
                  <a:schemeClr val="bg1"/>
                </a:solidFill>
              </a:rPr>
              <a:t>CSS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自身</a:t>
            </a:r>
            <a:r>
              <a:rPr lang="zh-CN" altLang="en-US" sz="2800" dirty="0" smtClean="0">
                <a:solidFill>
                  <a:schemeClr val="bg1"/>
                </a:solidFill>
              </a:rPr>
              <a:t>维护时间流和动画速度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680" y="2653643"/>
            <a:ext cx="4747802" cy="12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动画实现方式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CSS3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11803" y="2276127"/>
            <a:ext cx="45834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过渡</a:t>
            </a:r>
            <a:r>
              <a:rPr lang="zh-CN" altLang="en-US" sz="2800" dirty="0" smtClean="0">
                <a:solidFill>
                  <a:schemeClr val="bg1"/>
                </a:solidFill>
              </a:rPr>
              <a:t>动画（</a:t>
            </a:r>
            <a:r>
              <a:rPr lang="en-US" altLang="zh-CN" sz="2800" dirty="0" smtClean="0">
                <a:solidFill>
                  <a:schemeClr val="bg1"/>
                </a:solidFill>
              </a:rPr>
              <a:t>transition</a:t>
            </a:r>
            <a:r>
              <a:rPr lang="zh-CN" altLang="en-US" sz="2800" dirty="0" smtClean="0">
                <a:solidFill>
                  <a:schemeClr val="bg1"/>
                </a:solidFill>
              </a:rPr>
              <a:t>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关键</a:t>
            </a:r>
            <a:r>
              <a:rPr lang="zh-CN" altLang="en-US" sz="2800" dirty="0" smtClean="0">
                <a:solidFill>
                  <a:schemeClr val="bg1"/>
                </a:solidFill>
              </a:rPr>
              <a:t>帧动画（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keyframes</a:t>
            </a:r>
            <a:r>
              <a:rPr lang="zh-CN" altLang="en-US" sz="2800" dirty="0" smtClean="0">
                <a:solidFill>
                  <a:schemeClr val="bg1"/>
                </a:solidFill>
              </a:rPr>
              <a:t>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渲染引擎会使用跳帧保证动画的流畅性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渲染引擎会停止或降低不可见元素动画的刷新频率</a:t>
            </a: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78" y="2400443"/>
            <a:ext cx="6397962" cy="98210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4" y="3382544"/>
            <a:ext cx="3139736" cy="30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7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总结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4358935" y="1903579"/>
            <a:ext cx="192961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Gif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APNG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Video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Canvas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SVG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CSS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94" name="右大括号 93"/>
          <p:cNvSpPr/>
          <p:nvPr/>
        </p:nvSpPr>
        <p:spPr>
          <a:xfrm>
            <a:off x="6505838" y="2183697"/>
            <a:ext cx="280657" cy="1584356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右大括号 101"/>
          <p:cNvSpPr/>
          <p:nvPr/>
        </p:nvSpPr>
        <p:spPr>
          <a:xfrm>
            <a:off x="6505837" y="4065203"/>
            <a:ext cx="280657" cy="2201604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7155982" y="2714265"/>
            <a:ext cx="195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DOM</a:t>
            </a:r>
            <a:r>
              <a:rPr lang="zh-CN" altLang="en-US" sz="2800" dirty="0" smtClean="0">
                <a:solidFill>
                  <a:schemeClr val="bg1"/>
                </a:solidFill>
              </a:rPr>
              <a:t>元素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155982" y="4904395"/>
            <a:ext cx="213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关键帧动画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682552" y="5548173"/>
            <a:ext cx="213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过渡动画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左大括号 95"/>
          <p:cNvSpPr/>
          <p:nvPr/>
        </p:nvSpPr>
        <p:spPr>
          <a:xfrm>
            <a:off x="3714653" y="5352759"/>
            <a:ext cx="213675" cy="91404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6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兴趣部落送礼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35" y="2140437"/>
            <a:ext cx="2484213" cy="445953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0" y="2137763"/>
            <a:ext cx="2562764" cy="4469623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89" y="2137762"/>
            <a:ext cx="2634433" cy="4479909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61" y="2154370"/>
            <a:ext cx="2624667" cy="446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选择方案的标准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性能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4"/>
          <a:stretch/>
        </p:blipFill>
        <p:spPr>
          <a:xfrm>
            <a:off x="582924" y="2091965"/>
            <a:ext cx="5671743" cy="4430870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6518754" y="1871836"/>
            <a:ext cx="5464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FPS</a:t>
            </a:r>
            <a:r>
              <a:rPr lang="zh-CN" alt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工具选择</a:t>
            </a:r>
            <a:endParaRPr lang="en-US" altLang="zh-CN" sz="24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stats.js</a:t>
            </a:r>
            <a:r>
              <a:rPr lang="zh-CN" altLang="en-US" sz="2400" dirty="0" smtClean="0">
                <a:solidFill>
                  <a:schemeClr val="bg1"/>
                </a:solidFill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hlinkClick r:id="rId3"/>
              </a:rPr>
              <a:t>https</a:t>
            </a:r>
            <a:r>
              <a:rPr lang="en-US" altLang="zh-CN" sz="2400" dirty="0">
                <a:solidFill>
                  <a:schemeClr val="bg1"/>
                </a:solidFill>
                <a:hlinkClick r:id="rId3"/>
              </a:rPr>
              <a:t>://github.com/mrdoob/stats.js/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173" y="4131452"/>
            <a:ext cx="4017525" cy="23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6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饼形 527"/>
          <p:cNvSpPr/>
          <p:nvPr/>
        </p:nvSpPr>
        <p:spPr>
          <a:xfrm rot="19626519">
            <a:off x="-91798" y="147824"/>
            <a:ext cx="11683527" cy="11683527"/>
          </a:xfrm>
          <a:prstGeom prst="pie">
            <a:avLst>
              <a:gd name="adj1" fmla="val 13050907"/>
              <a:gd name="adj2" fmla="val 17071898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5285361" y="5305565"/>
            <a:ext cx="899855" cy="1472533"/>
            <a:chOff x="5014913" y="2157414"/>
            <a:chExt cx="2457450" cy="4414836"/>
          </a:xfrm>
        </p:grpSpPr>
        <p:sp>
          <p:nvSpPr>
            <p:cNvPr id="95" name="圆角矩形 93"/>
            <p:cNvSpPr/>
            <p:nvPr/>
          </p:nvSpPr>
          <p:spPr>
            <a:xfrm>
              <a:off x="5014913" y="2157414"/>
              <a:ext cx="2457450" cy="4414836"/>
            </a:xfrm>
            <a:custGeom>
              <a:avLst/>
              <a:gdLst>
                <a:gd name="connsiteX0" fmla="*/ 0 w 1345789"/>
                <a:gd name="connsiteY0" fmla="*/ 118228 h 2417725"/>
                <a:gd name="connsiteX1" fmla="*/ 118228 w 1345789"/>
                <a:gd name="connsiteY1" fmla="*/ 0 h 2417725"/>
                <a:gd name="connsiteX2" fmla="*/ 1227561 w 1345789"/>
                <a:gd name="connsiteY2" fmla="*/ 0 h 2417725"/>
                <a:gd name="connsiteX3" fmla="*/ 1345789 w 1345789"/>
                <a:gd name="connsiteY3" fmla="*/ 118228 h 2417725"/>
                <a:gd name="connsiteX4" fmla="*/ 1345789 w 1345789"/>
                <a:gd name="connsiteY4" fmla="*/ 2299497 h 2417725"/>
                <a:gd name="connsiteX5" fmla="*/ 1227561 w 1345789"/>
                <a:gd name="connsiteY5" fmla="*/ 2417725 h 2417725"/>
                <a:gd name="connsiteX6" fmla="*/ 118228 w 1345789"/>
                <a:gd name="connsiteY6" fmla="*/ 2417725 h 2417725"/>
                <a:gd name="connsiteX7" fmla="*/ 0 w 1345789"/>
                <a:gd name="connsiteY7" fmla="*/ 2299497 h 2417725"/>
                <a:gd name="connsiteX8" fmla="*/ 0 w 1345789"/>
                <a:gd name="connsiteY8" fmla="*/ 118228 h 2417725"/>
                <a:gd name="connsiteX0" fmla="*/ 0 w 1345789"/>
                <a:gd name="connsiteY0" fmla="*/ 118228 h 2417725"/>
                <a:gd name="connsiteX1" fmla="*/ 118228 w 1345789"/>
                <a:gd name="connsiteY1" fmla="*/ 0 h 2417725"/>
                <a:gd name="connsiteX2" fmla="*/ 665452 w 1345789"/>
                <a:gd name="connsiteY2" fmla="*/ 11050 h 2417725"/>
                <a:gd name="connsiteX3" fmla="*/ 1227561 w 1345789"/>
                <a:gd name="connsiteY3" fmla="*/ 0 h 2417725"/>
                <a:gd name="connsiteX4" fmla="*/ 1345789 w 1345789"/>
                <a:gd name="connsiteY4" fmla="*/ 118228 h 2417725"/>
                <a:gd name="connsiteX5" fmla="*/ 1345789 w 1345789"/>
                <a:gd name="connsiteY5" fmla="*/ 2299497 h 2417725"/>
                <a:gd name="connsiteX6" fmla="*/ 1227561 w 1345789"/>
                <a:gd name="connsiteY6" fmla="*/ 2417725 h 2417725"/>
                <a:gd name="connsiteX7" fmla="*/ 118228 w 1345789"/>
                <a:gd name="connsiteY7" fmla="*/ 2417725 h 2417725"/>
                <a:gd name="connsiteX8" fmla="*/ 0 w 1345789"/>
                <a:gd name="connsiteY8" fmla="*/ 2299497 h 2417725"/>
                <a:gd name="connsiteX9" fmla="*/ 0 w 1345789"/>
                <a:gd name="connsiteY9" fmla="*/ 118228 h 24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5789" h="2417725">
                  <a:moveTo>
                    <a:pt x="0" y="118228"/>
                  </a:moveTo>
                  <a:cubicBezTo>
                    <a:pt x="0" y="52932"/>
                    <a:pt x="52932" y="0"/>
                    <a:pt x="118228" y="0"/>
                  </a:cubicBezTo>
                  <a:lnTo>
                    <a:pt x="665452" y="11050"/>
                  </a:lnTo>
                  <a:lnTo>
                    <a:pt x="1227561" y="0"/>
                  </a:lnTo>
                  <a:cubicBezTo>
                    <a:pt x="1292857" y="0"/>
                    <a:pt x="1345789" y="52932"/>
                    <a:pt x="1345789" y="118228"/>
                  </a:cubicBezTo>
                  <a:lnTo>
                    <a:pt x="1345789" y="2299497"/>
                  </a:lnTo>
                  <a:cubicBezTo>
                    <a:pt x="1345789" y="2364793"/>
                    <a:pt x="1292857" y="2417725"/>
                    <a:pt x="1227561" y="2417725"/>
                  </a:cubicBezTo>
                  <a:lnTo>
                    <a:pt x="118228" y="2417725"/>
                  </a:lnTo>
                  <a:cubicBezTo>
                    <a:pt x="52932" y="2417725"/>
                    <a:pt x="0" y="2364793"/>
                    <a:pt x="0" y="2299497"/>
                  </a:cubicBezTo>
                  <a:lnTo>
                    <a:pt x="0" y="11822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143500" y="2529809"/>
              <a:ext cx="2185987" cy="359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5972571" y="6260424"/>
              <a:ext cx="527844" cy="179815"/>
            </a:xfrm>
            <a:prstGeom prst="roundRect">
              <a:avLst>
                <a:gd name="adj" fmla="val 50000"/>
              </a:avLst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5972571" y="2397798"/>
              <a:ext cx="527844" cy="51766"/>
            </a:xfrm>
            <a:prstGeom prst="roundRect">
              <a:avLst>
                <a:gd name="adj" fmla="val 50000"/>
              </a:avLst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6183721" y="2243612"/>
              <a:ext cx="100000" cy="100000"/>
            </a:xfrm>
            <a:prstGeom prst="ellipse">
              <a:avLst/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5" name="饼形 224"/>
          <p:cNvSpPr/>
          <p:nvPr/>
        </p:nvSpPr>
        <p:spPr>
          <a:xfrm rot="19626519">
            <a:off x="594778" y="825533"/>
            <a:ext cx="10452209" cy="10452209"/>
          </a:xfrm>
          <a:prstGeom prst="pie">
            <a:avLst>
              <a:gd name="adj1" fmla="val 12013266"/>
              <a:gd name="adj2" fmla="val 1814176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03090" y="598788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目录</a:t>
            </a:r>
            <a:endParaRPr lang="zh-CN" altLang="en-US" sz="4400" dirty="0">
              <a:solidFill>
                <a:srgbClr val="71CAE0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391776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0137092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10723247" y="47998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5459302" y="5774194"/>
            <a:ext cx="554888" cy="554888"/>
          </a:xfrm>
          <a:prstGeom prst="ellipse">
            <a:avLst/>
          </a:prstGeom>
          <a:solidFill>
            <a:srgbClr val="71C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组合 232"/>
          <p:cNvGrpSpPr/>
          <p:nvPr/>
        </p:nvGrpSpPr>
        <p:grpSpPr>
          <a:xfrm>
            <a:off x="6853145" y="1880342"/>
            <a:ext cx="4131582" cy="1147975"/>
            <a:chOff x="6839257" y="2139082"/>
            <a:chExt cx="4767468" cy="1324658"/>
          </a:xfrm>
        </p:grpSpPr>
        <p:grpSp>
          <p:nvGrpSpPr>
            <p:cNvPr id="231" name="组合 230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229" name="椭圆 228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五边形 229"/>
              <p:cNvSpPr/>
              <p:nvPr/>
            </p:nvSpPr>
            <p:spPr>
              <a:xfrm>
                <a:off x="7855355" y="2353399"/>
                <a:ext cx="3751370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1" name="椭圆 220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7" name="图表 246"/>
          <p:cNvGraphicFramePr/>
          <p:nvPr>
            <p:extLst/>
          </p:nvPr>
        </p:nvGraphicFramePr>
        <p:xfrm>
          <a:off x="872066" y="2725485"/>
          <a:ext cx="4957247" cy="2978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8" name="矩形 247"/>
          <p:cNvSpPr/>
          <p:nvPr/>
        </p:nvSpPr>
        <p:spPr>
          <a:xfrm>
            <a:off x="8014348" y="2180576"/>
            <a:ext cx="3088629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常用的动画方案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6863515" y="1910469"/>
            <a:ext cx="1121577" cy="1064790"/>
            <a:chOff x="7515477" y="634233"/>
            <a:chExt cx="2871689" cy="2871689"/>
          </a:xfrm>
        </p:grpSpPr>
        <p:sp>
          <p:nvSpPr>
            <p:cNvPr id="250" name="椭圆 249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1" name="组合 250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252" name="组合 251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324" name="直接连接符 323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椭圆 252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9" name="直接连接符 268"/>
              <p:cNvCxnSpPr>
                <a:endCxn id="253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>
                <a:endCxn id="261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>
                <a:endCxn id="253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>
                <a:stCxn id="253" idx="3"/>
                <a:endCxn id="254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>
                <a:stCxn id="254" idx="6"/>
                <a:endCxn id="255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>
                <a:stCxn id="267" idx="6"/>
                <a:endCxn id="263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>
                <a:stCxn id="267" idx="5"/>
                <a:endCxn id="258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>
                <a:stCxn id="256" idx="5"/>
                <a:endCxn id="267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>
                <a:stCxn id="268" idx="7"/>
                <a:endCxn id="256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>
                <a:stCxn id="268" idx="5"/>
                <a:endCxn id="260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>
                <a:stCxn id="260" idx="5"/>
                <a:endCxn id="264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>
                <a:stCxn id="264" idx="0"/>
                <a:endCxn id="258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>
                <a:stCxn id="258" idx="6"/>
                <a:endCxn id="262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>
                <a:stCxn id="266" idx="5"/>
                <a:endCxn id="259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>
                <a:stCxn id="263" idx="0"/>
                <a:endCxn id="255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>
                <a:stCxn id="256" idx="7"/>
                <a:endCxn id="255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>
                <a:stCxn id="254" idx="4"/>
                <a:endCxn id="256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>
                <a:stCxn id="261" idx="7"/>
                <a:endCxn id="254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>
                <a:stCxn id="261" idx="5"/>
                <a:endCxn id="256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>
                <a:stCxn id="261" idx="4"/>
                <a:endCxn id="268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>
                <a:stCxn id="255" idx="7"/>
                <a:endCxn id="259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>
                <a:stCxn id="266" idx="4"/>
                <a:endCxn id="255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>
                <a:stCxn id="259" idx="5"/>
                <a:endCxn id="265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/>
              <p:cNvCxnSpPr>
                <a:stCxn id="263" idx="7"/>
                <a:endCxn id="265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/>
              <p:cNvCxnSpPr>
                <a:stCxn id="265" idx="4"/>
                <a:endCxn id="257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/>
              <p:cNvCxnSpPr>
                <a:stCxn id="263" idx="6"/>
                <a:endCxn id="257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/>
              <p:cNvCxnSpPr>
                <a:stCxn id="257" idx="4"/>
                <a:endCxn id="262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>
                <a:stCxn id="258" idx="7"/>
                <a:endCxn id="263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>
                <a:stCxn id="264" idx="6"/>
                <a:endCxn id="262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>
                <a:stCxn id="260" idx="7"/>
                <a:endCxn id="267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>
                <a:stCxn id="253" idx="6"/>
                <a:endCxn id="266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/>
              <p:cNvCxnSpPr>
                <a:stCxn id="255" idx="6"/>
                <a:endCxn id="265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/>
              <p:cNvCxnSpPr>
                <a:stCxn id="267" idx="0"/>
                <a:endCxn id="255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/>
              <p:cNvCxnSpPr>
                <a:endCxn id="268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/>
              <p:cNvCxnSpPr>
                <a:endCxn id="261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/>
              <p:cNvCxnSpPr>
                <a:endCxn id="254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/>
              <p:cNvCxnSpPr>
                <a:endCxn id="253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/>
              <p:cNvCxnSpPr>
                <a:endCxn id="266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/>
              <p:cNvCxnSpPr>
                <a:endCxn id="259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/>
              <p:cNvCxnSpPr>
                <a:endCxn id="257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/>
              <p:cNvCxnSpPr>
                <a:endCxn id="257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 309"/>
              <p:cNvCxnSpPr>
                <a:endCxn id="264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 310"/>
              <p:cNvCxnSpPr>
                <a:endCxn id="264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 311"/>
              <p:cNvCxnSpPr>
                <a:endCxn id="268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/>
              <p:cNvCxnSpPr>
                <a:endCxn id="259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/>
              <p:cNvCxnSpPr>
                <a:endCxn id="265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接连接符 314"/>
              <p:cNvCxnSpPr>
                <a:stCxn id="260" idx="6"/>
                <a:endCxn id="258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6" name="椭圆 315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3" name="直接连接符 322"/>
              <p:cNvCxnSpPr>
                <a:endCxn id="260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5" name="文本框 524"/>
          <p:cNvSpPr txBox="1"/>
          <p:nvPr/>
        </p:nvSpPr>
        <p:spPr>
          <a:xfrm>
            <a:off x="7102784" y="1953322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8" name="组合 517"/>
          <p:cNvGrpSpPr/>
          <p:nvPr/>
        </p:nvGrpSpPr>
        <p:grpSpPr>
          <a:xfrm>
            <a:off x="6874867" y="3087769"/>
            <a:ext cx="4131582" cy="1147975"/>
            <a:chOff x="6839257" y="2139082"/>
            <a:chExt cx="4767468" cy="1324658"/>
          </a:xfrm>
        </p:grpSpPr>
        <p:grpSp>
          <p:nvGrpSpPr>
            <p:cNvPr id="519" name="组合 518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521" name="椭圆 520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五边形 521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0" name="椭圆 519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3" name="矩形 522"/>
          <p:cNvSpPr/>
          <p:nvPr/>
        </p:nvSpPr>
        <p:spPr>
          <a:xfrm>
            <a:off x="8036070" y="3388003"/>
            <a:ext cx="2785003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移动端屏幕适配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618" name="组合 617"/>
          <p:cNvGrpSpPr/>
          <p:nvPr/>
        </p:nvGrpSpPr>
        <p:grpSpPr>
          <a:xfrm>
            <a:off x="6868376" y="4298165"/>
            <a:ext cx="4131583" cy="1147975"/>
            <a:chOff x="6839257" y="2139082"/>
            <a:chExt cx="4767468" cy="1324658"/>
          </a:xfrm>
        </p:grpSpPr>
        <p:grpSp>
          <p:nvGrpSpPr>
            <p:cNvPr id="710" name="组合 709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712" name="椭圆 711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13" name="五边形 712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711" name="椭圆 710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619" name="矩形 618"/>
          <p:cNvSpPr/>
          <p:nvPr/>
        </p:nvSpPr>
        <p:spPr>
          <a:xfrm>
            <a:off x="8029578" y="4598399"/>
            <a:ext cx="2698027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性能监控与优化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714" name="组合 713"/>
          <p:cNvGrpSpPr/>
          <p:nvPr/>
        </p:nvGrpSpPr>
        <p:grpSpPr>
          <a:xfrm>
            <a:off x="6853144" y="5505509"/>
            <a:ext cx="4131583" cy="1147975"/>
            <a:chOff x="6839257" y="2139082"/>
            <a:chExt cx="4767468" cy="1324658"/>
          </a:xfrm>
        </p:grpSpPr>
        <p:grpSp>
          <p:nvGrpSpPr>
            <p:cNvPr id="806" name="组合 805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808" name="椭圆 807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09" name="五边形 808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807" name="椭圆 806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10" name="组合 809"/>
          <p:cNvGrpSpPr/>
          <p:nvPr/>
        </p:nvGrpSpPr>
        <p:grpSpPr>
          <a:xfrm>
            <a:off x="6879063" y="3125524"/>
            <a:ext cx="1121577" cy="1064790"/>
            <a:chOff x="7515477" y="634233"/>
            <a:chExt cx="2871689" cy="2871689"/>
          </a:xfrm>
        </p:grpSpPr>
        <p:sp>
          <p:nvSpPr>
            <p:cNvPr id="811" name="椭圆 810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2" name="组合 811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813" name="组合 812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885" name="直接连接符 884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直接连接符 885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直接连接符 886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直接连接符 887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直接连接符 888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直接连接符 889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直接连接符 890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直接连接符 891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直接连接符 892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直接连接符 893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直接连接符 894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直接连接符 895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直接连接符 896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直接连接符 897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4" name="椭圆 813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5" name="椭圆 814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6" name="椭圆 815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7" name="椭圆 816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8" name="椭圆 817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9" name="椭圆 818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0" name="椭圆 819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1" name="椭圆 820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2" name="椭圆 821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3" name="椭圆 822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4" name="椭圆 823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5" name="椭圆 824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椭圆 825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椭圆 826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椭圆 827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椭圆 828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0" name="直接连接符 829"/>
              <p:cNvCxnSpPr>
                <a:endCxn id="814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接连接符 830"/>
              <p:cNvCxnSpPr>
                <a:endCxn id="822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接连接符 831"/>
              <p:cNvCxnSpPr>
                <a:endCxn id="814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接连接符 832"/>
              <p:cNvCxnSpPr>
                <a:stCxn id="814" idx="3"/>
                <a:endCxn id="815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接连接符 833"/>
              <p:cNvCxnSpPr>
                <a:stCxn id="815" idx="6"/>
                <a:endCxn id="816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接连接符 834"/>
              <p:cNvCxnSpPr>
                <a:stCxn id="828" idx="6"/>
                <a:endCxn id="824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接连接符 835"/>
              <p:cNvCxnSpPr>
                <a:stCxn id="828" idx="5"/>
                <a:endCxn id="819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接连接符 836"/>
              <p:cNvCxnSpPr>
                <a:stCxn id="817" idx="5"/>
                <a:endCxn id="828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接连接符 837"/>
              <p:cNvCxnSpPr>
                <a:stCxn id="829" idx="7"/>
                <a:endCxn id="817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接连接符 838"/>
              <p:cNvCxnSpPr>
                <a:stCxn id="829" idx="5"/>
                <a:endCxn id="821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接连接符 839"/>
              <p:cNvCxnSpPr>
                <a:stCxn id="821" idx="5"/>
                <a:endCxn id="825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/>
              <p:cNvCxnSpPr>
                <a:stCxn id="825" idx="0"/>
                <a:endCxn id="819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/>
              <p:cNvCxnSpPr>
                <a:stCxn id="819" idx="6"/>
                <a:endCxn id="823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/>
              <p:cNvCxnSpPr>
                <a:stCxn id="827" idx="5"/>
                <a:endCxn id="820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接连接符 843"/>
              <p:cNvCxnSpPr>
                <a:stCxn id="824" idx="0"/>
                <a:endCxn id="816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/>
              <p:cNvCxnSpPr>
                <a:stCxn id="817" idx="7"/>
                <a:endCxn id="816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/>
              <p:cNvCxnSpPr>
                <a:stCxn id="815" idx="4"/>
                <a:endCxn id="817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/>
              <p:cNvCxnSpPr>
                <a:stCxn id="822" idx="7"/>
                <a:endCxn id="815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/>
              <p:cNvCxnSpPr>
                <a:stCxn id="822" idx="5"/>
                <a:endCxn id="817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/>
              <p:cNvCxnSpPr>
                <a:stCxn id="822" idx="4"/>
                <a:endCxn id="829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/>
              <p:cNvCxnSpPr>
                <a:stCxn id="816" idx="7"/>
                <a:endCxn id="820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接连接符 850"/>
              <p:cNvCxnSpPr>
                <a:stCxn id="827" idx="4"/>
                <a:endCxn id="816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接连接符 851"/>
              <p:cNvCxnSpPr>
                <a:stCxn id="820" idx="5"/>
                <a:endCxn id="826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接连接符 852"/>
              <p:cNvCxnSpPr>
                <a:stCxn id="824" idx="7"/>
                <a:endCxn id="826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接连接符 853"/>
              <p:cNvCxnSpPr>
                <a:stCxn id="826" idx="4"/>
                <a:endCxn id="818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接连接符 854"/>
              <p:cNvCxnSpPr>
                <a:stCxn id="824" idx="6"/>
                <a:endCxn id="818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接连接符 855"/>
              <p:cNvCxnSpPr>
                <a:stCxn id="818" idx="4"/>
                <a:endCxn id="823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接连接符 856"/>
              <p:cNvCxnSpPr>
                <a:stCxn id="819" idx="7"/>
                <a:endCxn id="824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接连接符 857"/>
              <p:cNvCxnSpPr>
                <a:stCxn id="825" idx="6"/>
                <a:endCxn id="823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接连接符 858"/>
              <p:cNvCxnSpPr>
                <a:stCxn id="821" idx="7"/>
                <a:endCxn id="828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接连接符 859"/>
              <p:cNvCxnSpPr>
                <a:stCxn id="814" idx="6"/>
                <a:endCxn id="827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接连接符 860"/>
              <p:cNvCxnSpPr>
                <a:stCxn id="816" idx="6"/>
                <a:endCxn id="826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接连接符 861"/>
              <p:cNvCxnSpPr>
                <a:stCxn id="828" idx="0"/>
                <a:endCxn id="816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接连接符 862"/>
              <p:cNvCxnSpPr>
                <a:endCxn id="829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接连接符 863"/>
              <p:cNvCxnSpPr>
                <a:endCxn id="822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接连接符 864"/>
              <p:cNvCxnSpPr>
                <a:endCxn id="815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/>
              <p:cNvCxnSpPr>
                <a:endCxn id="814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接连接符 866"/>
              <p:cNvCxnSpPr>
                <a:endCxn id="827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接连接符 867"/>
              <p:cNvCxnSpPr>
                <a:endCxn id="820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接连接符 868"/>
              <p:cNvCxnSpPr>
                <a:endCxn id="818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接连接符 869"/>
              <p:cNvCxnSpPr>
                <a:endCxn id="818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接连接符 870"/>
              <p:cNvCxnSpPr>
                <a:endCxn id="825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直接连接符 871"/>
              <p:cNvCxnSpPr>
                <a:endCxn id="825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直接连接符 872"/>
              <p:cNvCxnSpPr>
                <a:endCxn id="829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直接连接符 873"/>
              <p:cNvCxnSpPr>
                <a:endCxn id="820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接连接符 874"/>
              <p:cNvCxnSpPr>
                <a:endCxn id="826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接连接符 875"/>
              <p:cNvCxnSpPr>
                <a:stCxn id="821" idx="6"/>
                <a:endCxn id="819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7" name="椭圆 876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8" name="椭圆 877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9" name="椭圆 878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0" name="椭圆 879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1" name="椭圆 880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2" name="椭圆 881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3" name="椭圆 882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84" name="直接连接符 883"/>
              <p:cNvCxnSpPr>
                <a:endCxn id="821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5" name="矩形 714"/>
          <p:cNvSpPr/>
          <p:nvPr/>
        </p:nvSpPr>
        <p:spPr>
          <a:xfrm>
            <a:off x="8014346" y="5805743"/>
            <a:ext cx="3258837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自动化与可配置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899" name="组合 898"/>
          <p:cNvGrpSpPr/>
          <p:nvPr/>
        </p:nvGrpSpPr>
        <p:grpSpPr>
          <a:xfrm>
            <a:off x="6874867" y="4343437"/>
            <a:ext cx="1121577" cy="1064790"/>
            <a:chOff x="7515477" y="634233"/>
            <a:chExt cx="2871689" cy="2871689"/>
          </a:xfrm>
        </p:grpSpPr>
        <p:sp>
          <p:nvSpPr>
            <p:cNvPr id="900" name="椭圆 899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901" name="组合 900"/>
            <p:cNvGrpSpPr/>
            <p:nvPr/>
          </p:nvGrpSpPr>
          <p:grpSpPr>
            <a:xfrm>
              <a:off x="7605484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902" name="组合 901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974" name="直接连接符 973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5" name="直接连接符 974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6" name="直接连接符 975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7" name="直接连接符 976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8" name="直接连接符 977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直接连接符 978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直接连接符 979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1" name="直接连接符 980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直接连接符 981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直接连接符 982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4" name="直接连接符 983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5" name="直接连接符 984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6" name="直接连接符 985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直接连接符 986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3" name="椭圆 902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4" name="椭圆 903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5" name="椭圆 904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6" name="椭圆 905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7" name="椭圆 906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8" name="椭圆 907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9" name="椭圆 908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0" name="椭圆 909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1" name="椭圆 910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2" name="椭圆 911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3" name="椭圆 912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4" name="椭圆 913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5" name="椭圆 914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6" name="椭圆 915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7" name="椭圆 916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8" name="椭圆 917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919" name="直接连接符 918"/>
              <p:cNvCxnSpPr>
                <a:endCxn id="903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直接连接符 919"/>
              <p:cNvCxnSpPr>
                <a:endCxn id="911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直接连接符 920"/>
              <p:cNvCxnSpPr>
                <a:endCxn id="903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直接连接符 921"/>
              <p:cNvCxnSpPr>
                <a:stCxn id="903" idx="3"/>
                <a:endCxn id="904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直接连接符 922"/>
              <p:cNvCxnSpPr>
                <a:stCxn id="904" idx="6"/>
                <a:endCxn id="905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直接连接符 923"/>
              <p:cNvCxnSpPr>
                <a:stCxn id="917" idx="6"/>
                <a:endCxn id="913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直接连接符 924"/>
              <p:cNvCxnSpPr>
                <a:stCxn id="917" idx="5"/>
                <a:endCxn id="908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直接连接符 925"/>
              <p:cNvCxnSpPr>
                <a:stCxn id="906" idx="5"/>
                <a:endCxn id="917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直接连接符 926"/>
              <p:cNvCxnSpPr>
                <a:stCxn id="918" idx="7"/>
                <a:endCxn id="906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直接连接符 927"/>
              <p:cNvCxnSpPr>
                <a:stCxn id="918" idx="5"/>
                <a:endCxn id="910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直接连接符 928"/>
              <p:cNvCxnSpPr>
                <a:stCxn id="910" idx="5"/>
                <a:endCxn id="914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直接连接符 929"/>
              <p:cNvCxnSpPr>
                <a:stCxn id="914" idx="0"/>
                <a:endCxn id="908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直接连接符 930"/>
              <p:cNvCxnSpPr>
                <a:stCxn id="908" idx="6"/>
                <a:endCxn id="912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直接连接符 931"/>
              <p:cNvCxnSpPr>
                <a:stCxn id="916" idx="5"/>
                <a:endCxn id="909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直接连接符 932"/>
              <p:cNvCxnSpPr>
                <a:stCxn id="913" idx="0"/>
                <a:endCxn id="905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直接连接符 933"/>
              <p:cNvCxnSpPr>
                <a:stCxn id="906" idx="7"/>
                <a:endCxn id="905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直接连接符 934"/>
              <p:cNvCxnSpPr>
                <a:stCxn id="904" idx="4"/>
                <a:endCxn id="906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直接连接符 935"/>
              <p:cNvCxnSpPr>
                <a:stCxn id="911" idx="7"/>
                <a:endCxn id="904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直接连接符 936"/>
              <p:cNvCxnSpPr>
                <a:stCxn id="911" idx="5"/>
                <a:endCxn id="906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直接连接符 937"/>
              <p:cNvCxnSpPr>
                <a:stCxn id="911" idx="4"/>
                <a:endCxn id="918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直接连接符 938"/>
              <p:cNvCxnSpPr>
                <a:stCxn id="905" idx="7"/>
                <a:endCxn id="909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直接连接符 939"/>
              <p:cNvCxnSpPr>
                <a:stCxn id="916" idx="4"/>
                <a:endCxn id="905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直接连接符 940"/>
              <p:cNvCxnSpPr>
                <a:stCxn id="909" idx="5"/>
                <a:endCxn id="915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直接连接符 941"/>
              <p:cNvCxnSpPr>
                <a:stCxn id="913" idx="7"/>
                <a:endCxn id="915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直接连接符 942"/>
              <p:cNvCxnSpPr>
                <a:stCxn id="915" idx="4"/>
                <a:endCxn id="907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直接连接符 943"/>
              <p:cNvCxnSpPr>
                <a:stCxn id="913" idx="6"/>
                <a:endCxn id="907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直接连接符 944"/>
              <p:cNvCxnSpPr>
                <a:stCxn id="907" idx="4"/>
                <a:endCxn id="912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直接连接符 945"/>
              <p:cNvCxnSpPr>
                <a:stCxn id="908" idx="7"/>
                <a:endCxn id="913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直接连接符 946"/>
              <p:cNvCxnSpPr>
                <a:stCxn id="914" idx="6"/>
                <a:endCxn id="912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直接连接符 947"/>
              <p:cNvCxnSpPr>
                <a:stCxn id="910" idx="7"/>
                <a:endCxn id="917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直接连接符 948"/>
              <p:cNvCxnSpPr>
                <a:stCxn id="903" idx="6"/>
                <a:endCxn id="916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直接连接符 949"/>
              <p:cNvCxnSpPr>
                <a:stCxn id="905" idx="6"/>
                <a:endCxn id="915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直接连接符 950"/>
              <p:cNvCxnSpPr>
                <a:stCxn id="917" idx="0"/>
                <a:endCxn id="905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直接连接符 951"/>
              <p:cNvCxnSpPr>
                <a:endCxn id="918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直接连接符 952"/>
              <p:cNvCxnSpPr>
                <a:endCxn id="911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直接连接符 953"/>
              <p:cNvCxnSpPr>
                <a:endCxn id="904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直接连接符 954"/>
              <p:cNvCxnSpPr>
                <a:endCxn id="903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直接连接符 955"/>
              <p:cNvCxnSpPr>
                <a:endCxn id="916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直接连接符 956"/>
              <p:cNvCxnSpPr>
                <a:endCxn id="909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直接连接符 957"/>
              <p:cNvCxnSpPr>
                <a:endCxn id="907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直接连接符 958"/>
              <p:cNvCxnSpPr>
                <a:endCxn id="907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直接连接符 959"/>
              <p:cNvCxnSpPr>
                <a:endCxn id="914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直接连接符 960"/>
              <p:cNvCxnSpPr>
                <a:endCxn id="914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直接连接符 961"/>
              <p:cNvCxnSpPr>
                <a:endCxn id="918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直接连接符 962"/>
              <p:cNvCxnSpPr>
                <a:endCxn id="909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直接连接符 963"/>
              <p:cNvCxnSpPr>
                <a:endCxn id="915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直接连接符 964"/>
              <p:cNvCxnSpPr>
                <a:stCxn id="910" idx="6"/>
                <a:endCxn id="908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6" name="椭圆 965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7" name="椭圆 966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8" name="椭圆 967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9" name="椭圆 968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0" name="椭圆 969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1" name="椭圆 970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2" name="椭圆 971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973" name="直接连接符 972"/>
              <p:cNvCxnSpPr>
                <a:endCxn id="910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8" name="组合 987"/>
          <p:cNvGrpSpPr/>
          <p:nvPr/>
        </p:nvGrpSpPr>
        <p:grpSpPr>
          <a:xfrm>
            <a:off x="6874449" y="5533639"/>
            <a:ext cx="1121577" cy="1064790"/>
            <a:chOff x="7515477" y="634233"/>
            <a:chExt cx="2871689" cy="2871689"/>
          </a:xfrm>
        </p:grpSpPr>
        <p:sp>
          <p:nvSpPr>
            <p:cNvPr id="989" name="椭圆 988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990" name="组合 989"/>
            <p:cNvGrpSpPr/>
            <p:nvPr/>
          </p:nvGrpSpPr>
          <p:grpSpPr>
            <a:xfrm>
              <a:off x="7605484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991" name="组合 990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1063" name="直接连接符 1062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直接连接符 1063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5" name="直接连接符 1064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6" name="直接连接符 1065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7" name="直接连接符 1066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8" name="直接连接符 1067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9" name="直接连接符 1068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0" name="直接连接符 1069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1" name="直接连接符 1070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2" name="直接连接符 1071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3" name="直接连接符 1072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直接连接符 1073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直接连接符 1074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直接连接符 1075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2" name="椭圆 991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3" name="椭圆 992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4" name="椭圆 993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5" name="椭圆 994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6" name="椭圆 995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7" name="椭圆 996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8" name="椭圆 997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9" name="椭圆 998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0" name="椭圆 999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1" name="椭圆 1000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2" name="椭圆 1001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3" name="椭圆 1002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4" name="椭圆 1003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5" name="椭圆 1004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6" name="椭圆 1005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7" name="椭圆 1006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08" name="直接连接符 1007"/>
              <p:cNvCxnSpPr>
                <a:endCxn id="992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直接连接符 1008"/>
              <p:cNvCxnSpPr>
                <a:endCxn id="1000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直接连接符 1009"/>
              <p:cNvCxnSpPr>
                <a:endCxn id="992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直接连接符 1010"/>
              <p:cNvCxnSpPr>
                <a:stCxn id="992" idx="3"/>
                <a:endCxn id="993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直接连接符 1011"/>
              <p:cNvCxnSpPr>
                <a:stCxn id="993" idx="6"/>
                <a:endCxn id="994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直接连接符 1012"/>
              <p:cNvCxnSpPr>
                <a:stCxn id="1006" idx="6"/>
                <a:endCxn id="1002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直接连接符 1013"/>
              <p:cNvCxnSpPr>
                <a:stCxn id="1006" idx="5"/>
                <a:endCxn id="997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5" name="直接连接符 1014"/>
              <p:cNvCxnSpPr>
                <a:stCxn id="995" idx="5"/>
                <a:endCxn id="1006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6" name="直接连接符 1015"/>
              <p:cNvCxnSpPr>
                <a:stCxn id="1007" idx="7"/>
                <a:endCxn id="995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直接连接符 1016"/>
              <p:cNvCxnSpPr>
                <a:stCxn id="1007" idx="5"/>
                <a:endCxn id="999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直接连接符 1017"/>
              <p:cNvCxnSpPr>
                <a:stCxn id="999" idx="5"/>
                <a:endCxn id="1003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直接连接符 1018"/>
              <p:cNvCxnSpPr>
                <a:stCxn id="1003" idx="0"/>
                <a:endCxn id="997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直接连接符 1019"/>
              <p:cNvCxnSpPr>
                <a:stCxn id="997" idx="6"/>
                <a:endCxn id="1001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直接连接符 1020"/>
              <p:cNvCxnSpPr>
                <a:stCxn id="1005" idx="5"/>
                <a:endCxn id="998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直接连接符 1021"/>
              <p:cNvCxnSpPr>
                <a:stCxn id="1002" idx="0"/>
                <a:endCxn id="994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直接连接符 1022"/>
              <p:cNvCxnSpPr>
                <a:stCxn id="995" idx="7"/>
                <a:endCxn id="994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直接连接符 1023"/>
              <p:cNvCxnSpPr>
                <a:stCxn id="993" idx="4"/>
                <a:endCxn id="995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直接连接符 1024"/>
              <p:cNvCxnSpPr>
                <a:stCxn id="1000" idx="7"/>
                <a:endCxn id="993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直接连接符 1025"/>
              <p:cNvCxnSpPr>
                <a:stCxn id="1000" idx="5"/>
                <a:endCxn id="995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直接连接符 1026"/>
              <p:cNvCxnSpPr>
                <a:stCxn id="1000" idx="4"/>
                <a:endCxn id="1007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直接连接符 1027"/>
              <p:cNvCxnSpPr>
                <a:stCxn id="994" idx="7"/>
                <a:endCxn id="998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直接连接符 1028"/>
              <p:cNvCxnSpPr>
                <a:stCxn id="1005" idx="4"/>
                <a:endCxn id="994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直接连接符 1029"/>
              <p:cNvCxnSpPr>
                <a:stCxn id="998" idx="5"/>
                <a:endCxn id="1004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直接连接符 1030"/>
              <p:cNvCxnSpPr>
                <a:stCxn id="1002" idx="7"/>
                <a:endCxn id="1004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直接连接符 1031"/>
              <p:cNvCxnSpPr>
                <a:stCxn id="1004" idx="4"/>
                <a:endCxn id="996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直接连接符 1032"/>
              <p:cNvCxnSpPr>
                <a:stCxn id="1002" idx="6"/>
                <a:endCxn id="996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直接连接符 1033"/>
              <p:cNvCxnSpPr>
                <a:stCxn id="996" idx="4"/>
                <a:endCxn id="1001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直接连接符 1034"/>
              <p:cNvCxnSpPr>
                <a:stCxn id="997" idx="7"/>
                <a:endCxn id="1002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直接连接符 1035"/>
              <p:cNvCxnSpPr>
                <a:stCxn id="1003" idx="6"/>
                <a:endCxn id="1001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直接连接符 1036"/>
              <p:cNvCxnSpPr>
                <a:stCxn id="999" idx="7"/>
                <a:endCxn id="1006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直接连接符 1037"/>
              <p:cNvCxnSpPr>
                <a:stCxn id="992" idx="6"/>
                <a:endCxn id="1005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直接连接符 1038"/>
              <p:cNvCxnSpPr>
                <a:stCxn id="994" idx="6"/>
                <a:endCxn id="1004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直接连接符 1039"/>
              <p:cNvCxnSpPr>
                <a:stCxn id="1006" idx="0"/>
                <a:endCxn id="994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直接连接符 1040"/>
              <p:cNvCxnSpPr>
                <a:endCxn id="1007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直接连接符 1041"/>
              <p:cNvCxnSpPr>
                <a:endCxn id="1000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直接连接符 1042"/>
              <p:cNvCxnSpPr>
                <a:endCxn id="993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直接连接符 1043"/>
              <p:cNvCxnSpPr>
                <a:endCxn id="992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直接连接符 1044"/>
              <p:cNvCxnSpPr>
                <a:endCxn id="1005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直接连接符 1045"/>
              <p:cNvCxnSpPr>
                <a:endCxn id="998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直接连接符 1046"/>
              <p:cNvCxnSpPr>
                <a:endCxn id="996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直接连接符 1047"/>
              <p:cNvCxnSpPr>
                <a:endCxn id="996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直接连接符 1048"/>
              <p:cNvCxnSpPr>
                <a:endCxn id="1003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直接连接符 1049"/>
              <p:cNvCxnSpPr>
                <a:endCxn id="1003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直接连接符 1050"/>
              <p:cNvCxnSpPr>
                <a:endCxn id="1007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直接连接符 1051"/>
              <p:cNvCxnSpPr>
                <a:endCxn id="998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接连接符 1052"/>
              <p:cNvCxnSpPr>
                <a:endCxn id="1004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接连接符 1053"/>
              <p:cNvCxnSpPr>
                <a:stCxn id="999" idx="6"/>
                <a:endCxn id="997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5" name="椭圆 1054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6" name="椭圆 1055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7" name="椭圆 1056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8" name="椭圆 1057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9" name="椭圆 1058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60" name="椭圆 1059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61" name="椭圆 1060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62" name="直接连接符 1061"/>
              <p:cNvCxnSpPr>
                <a:endCxn id="999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1" name="文本框 524"/>
          <p:cNvSpPr txBox="1"/>
          <p:nvPr/>
        </p:nvSpPr>
        <p:spPr>
          <a:xfrm>
            <a:off x="7136537" y="4380834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6" name="文本框 1165"/>
          <p:cNvSpPr txBox="1"/>
          <p:nvPr/>
        </p:nvSpPr>
        <p:spPr>
          <a:xfrm>
            <a:off x="7130189" y="3153386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" name="文本框 524"/>
          <p:cNvSpPr txBox="1"/>
          <p:nvPr/>
        </p:nvSpPr>
        <p:spPr>
          <a:xfrm>
            <a:off x="7102782" y="5578489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13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常规页面与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动画页面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90" y="2220559"/>
            <a:ext cx="2332724" cy="4149139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26" y="2201701"/>
            <a:ext cx="2334638" cy="4150467"/>
          </a:xfrm>
          <a:prstGeom prst="rect">
            <a:avLst/>
          </a:prstGeom>
        </p:spPr>
      </p:pic>
      <p:pic>
        <p:nvPicPr>
          <p:cNvPr id="100" name="Picture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676" y="2237426"/>
            <a:ext cx="2344330" cy="413227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119" y="2237426"/>
            <a:ext cx="2277070" cy="41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70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常规页面与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动画页面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11803" y="2276127"/>
            <a:ext cx="4788606" cy="224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屏幕越大，内容越多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滚动加载更多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内容和布局有条理、可重复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边</a:t>
            </a:r>
            <a:r>
              <a:rPr lang="zh-CN" altLang="en-US" sz="2400" dirty="0" smtClean="0">
                <a:solidFill>
                  <a:schemeClr val="bg1"/>
                </a:solidFill>
              </a:rPr>
              <a:t>距和控件大小不变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634972" y="2276127"/>
            <a:ext cx="47886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无论屏幕大小，同一场景在一块屏幕显示内容基本相同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所有内容全部显示无遮挡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页面元素以大量图片为主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元素之间具有关联性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不同尺寸，内容进行了缩放</a:t>
            </a:r>
          </a:p>
        </p:txBody>
      </p:sp>
      <p:pic>
        <p:nvPicPr>
          <p:cNvPr id="1026" name="Picture 2" descr="“vs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66" y="3446584"/>
            <a:ext cx="861572" cy="73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43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适配方案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背景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34626" y="2786727"/>
            <a:ext cx="5226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</a:rPr>
              <a:t>背景为纯色或渐变色，直接铺满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</a:rPr>
              <a:t>背景为单张大图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</a:rPr>
              <a:t>背景为可重复性纹理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2"/>
          <a:srcRect t="49222"/>
          <a:stretch/>
        </p:blipFill>
        <p:spPr>
          <a:xfrm>
            <a:off x="6090234" y="2619301"/>
            <a:ext cx="4840372" cy="143100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 rotWithShape="1">
          <a:blip r:embed="rId2"/>
          <a:srcRect b="59133"/>
          <a:stretch/>
        </p:blipFill>
        <p:spPr>
          <a:xfrm>
            <a:off x="6090234" y="4120703"/>
            <a:ext cx="4840374" cy="11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177"/>
          <p:cNvSpPr/>
          <p:nvPr/>
        </p:nvSpPr>
        <p:spPr>
          <a:xfrm>
            <a:off x="2032038" y="66495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自我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介绍</a:t>
            </a:r>
            <a:endParaRPr lang="en-US" altLang="zh-CN" sz="4400" dirty="0" smtClean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181" name="组合 180"/>
          <p:cNvGrpSpPr/>
          <p:nvPr/>
        </p:nvGrpSpPr>
        <p:grpSpPr>
          <a:xfrm>
            <a:off x="277505" y="376876"/>
            <a:ext cx="1422400" cy="1422400"/>
            <a:chOff x="7515477" y="634233"/>
            <a:chExt cx="2871689" cy="2871689"/>
          </a:xfrm>
        </p:grpSpPr>
        <p:sp>
          <p:nvSpPr>
            <p:cNvPr id="182" name="椭圆 181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184" name="组合 183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256" name="直接连接符 255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直接连接符 262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直接连接符 263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直接连接符 264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接连接符 265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连接符 266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直接连接符 267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直接连接符 268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椭圆 184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椭圆 194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1" name="直接连接符 200"/>
              <p:cNvCxnSpPr>
                <a:endCxn id="185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/>
              <p:cNvCxnSpPr>
                <a:endCxn id="193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>
                <a:endCxn id="185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>
                <a:stCxn id="185" idx="3"/>
                <a:endCxn id="186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>
                <a:stCxn id="186" idx="6"/>
                <a:endCxn id="187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>
                <a:stCxn id="199" idx="6"/>
                <a:endCxn id="195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>
                <a:stCxn id="199" idx="5"/>
                <a:endCxn id="190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>
                <a:stCxn id="188" idx="5"/>
                <a:endCxn id="199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>
                <a:stCxn id="200" idx="7"/>
                <a:endCxn id="188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>
                <a:stCxn id="200" idx="5"/>
                <a:endCxn id="192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>
                <a:stCxn id="192" idx="5"/>
                <a:endCxn id="196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>
                <a:stCxn id="196" idx="0"/>
                <a:endCxn id="190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>
                <a:stCxn id="190" idx="6"/>
                <a:endCxn id="194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>
                <a:stCxn id="198" idx="5"/>
                <a:endCxn id="191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>
                <a:stCxn id="195" idx="0"/>
                <a:endCxn id="187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>
                <a:stCxn id="188" idx="7"/>
                <a:endCxn id="187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>
                <a:stCxn id="186" idx="4"/>
                <a:endCxn id="188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>
                <a:stCxn id="193" idx="7"/>
                <a:endCxn id="186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>
                <a:stCxn id="193" idx="5"/>
                <a:endCxn id="188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>
                <a:stCxn id="193" idx="4"/>
                <a:endCxn id="200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>
                <a:stCxn id="187" idx="7"/>
                <a:endCxn id="191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>
                <a:stCxn id="198" idx="4"/>
                <a:endCxn id="187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>
                <a:stCxn id="191" idx="5"/>
                <a:endCxn id="197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>
                <a:stCxn id="195" idx="7"/>
                <a:endCxn id="197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>
                <a:stCxn id="197" idx="4"/>
                <a:endCxn id="189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>
                <a:stCxn id="195" idx="6"/>
                <a:endCxn id="189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 226"/>
              <p:cNvCxnSpPr>
                <a:stCxn id="189" idx="4"/>
                <a:endCxn id="194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>
                <a:stCxn id="190" idx="7"/>
                <a:endCxn id="195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>
                <a:stCxn id="196" idx="6"/>
                <a:endCxn id="194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连接符 229"/>
              <p:cNvCxnSpPr>
                <a:stCxn id="192" idx="7"/>
                <a:endCxn id="199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>
                <a:stCxn id="185" idx="6"/>
                <a:endCxn id="198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>
                <a:stCxn id="187" idx="6"/>
                <a:endCxn id="197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>
                <a:stCxn id="199" idx="0"/>
                <a:endCxn id="187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>
                <a:endCxn id="200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/>
              <p:cNvCxnSpPr>
                <a:endCxn id="193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/>
              <p:cNvCxnSpPr>
                <a:endCxn id="186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/>
              <p:cNvCxnSpPr>
                <a:endCxn id="185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/>
              <p:cNvCxnSpPr>
                <a:endCxn id="198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>
                <a:endCxn id="191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 239"/>
              <p:cNvCxnSpPr>
                <a:endCxn id="189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/>
              <p:cNvCxnSpPr>
                <a:endCxn id="189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>
                <a:endCxn id="196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>
                <a:endCxn id="196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/>
              <p:cNvCxnSpPr>
                <a:endCxn id="200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>
                <a:endCxn id="191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接连接符 245"/>
              <p:cNvCxnSpPr>
                <a:endCxn id="197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连接符 246"/>
              <p:cNvCxnSpPr>
                <a:stCxn id="192" idx="6"/>
                <a:endCxn id="190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椭圆 247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5" name="直接连接符 254"/>
              <p:cNvCxnSpPr>
                <a:endCxn id="192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1" name="直接连接符 270"/>
          <p:cNvCxnSpPr/>
          <p:nvPr/>
        </p:nvCxnSpPr>
        <p:spPr>
          <a:xfrm>
            <a:off x="1847808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文本框 40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4920" y="2102751"/>
            <a:ext cx="6104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2015</a:t>
            </a:r>
            <a:r>
              <a:rPr lang="zh-CN" altLang="en-US" sz="2800" dirty="0" smtClean="0">
                <a:solidFill>
                  <a:schemeClr val="bg1"/>
                </a:solidFill>
              </a:rPr>
              <a:t>年加入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AlloyTeam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参与过兴趣部落、群话题、</a:t>
            </a:r>
            <a:r>
              <a:rPr lang="en-US" altLang="zh-CN" sz="2800" dirty="0" smtClean="0">
                <a:solidFill>
                  <a:schemeClr val="bg1"/>
                </a:solidFill>
              </a:rPr>
              <a:t>Now</a:t>
            </a:r>
            <a:r>
              <a:rPr lang="zh-CN" altLang="en-US" sz="2800" dirty="0" smtClean="0">
                <a:solidFill>
                  <a:schemeClr val="bg1"/>
                </a:solidFill>
              </a:rPr>
              <a:t>直播相关生态开发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专注移动前端性能优化，前端项目工程化、组件化和自动化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喜欢</a:t>
            </a:r>
            <a:r>
              <a:rPr lang="zh-CN" altLang="en-US" sz="2800" dirty="0" smtClean="0">
                <a:solidFill>
                  <a:schemeClr val="bg1"/>
                </a:solidFill>
              </a:rPr>
              <a:t>旅游，乐于分享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97" y="2388092"/>
            <a:ext cx="3365027" cy="33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6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适配方案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主体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861456" y="2216860"/>
            <a:ext cx="47886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主体区域默认</a:t>
            </a:r>
            <a:r>
              <a:rPr lang="en-US" altLang="zh-CN" sz="2400" dirty="0" smtClean="0">
                <a:solidFill>
                  <a:schemeClr val="bg1"/>
                </a:solidFill>
              </a:rPr>
              <a:t>iPhone6</a:t>
            </a:r>
            <a:r>
              <a:rPr lang="zh-CN" altLang="en-US" sz="2400" dirty="0" smtClean="0">
                <a:solidFill>
                  <a:schemeClr val="bg1"/>
                </a:solidFill>
              </a:rPr>
              <a:t>基准尺寸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基于主体区定位的元素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只有缩放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默认屏幕居中缩放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r</a:t>
            </a:r>
            <a:r>
              <a:rPr lang="en-US" altLang="zh-CN" sz="2400" dirty="0" smtClean="0">
                <a:solidFill>
                  <a:schemeClr val="bg1"/>
                </a:solidFill>
              </a:rPr>
              <a:t>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主体区域如何界定？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44" y="1424582"/>
            <a:ext cx="2938623" cy="52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适配方案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主体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80808" y="2259996"/>
            <a:ext cx="1935518" cy="38117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97"/>
          <p:cNvSpPr/>
          <p:nvPr/>
        </p:nvSpPr>
        <p:spPr>
          <a:xfrm>
            <a:off x="1277583" y="2422159"/>
            <a:ext cx="1935518" cy="349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97"/>
          <p:cNvSpPr/>
          <p:nvPr/>
        </p:nvSpPr>
        <p:spPr>
          <a:xfrm>
            <a:off x="8280808" y="2422158"/>
            <a:ext cx="1935518" cy="34971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97"/>
          <p:cNvSpPr/>
          <p:nvPr/>
        </p:nvSpPr>
        <p:spPr>
          <a:xfrm>
            <a:off x="4832030" y="2417277"/>
            <a:ext cx="1935518" cy="349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781230" y="2747971"/>
            <a:ext cx="2059837" cy="2801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97"/>
          <p:cNvSpPr/>
          <p:nvPr/>
        </p:nvSpPr>
        <p:spPr>
          <a:xfrm>
            <a:off x="5033434" y="2747971"/>
            <a:ext cx="1547848" cy="27966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6" name="Left Brace 95"/>
          <p:cNvSpPr/>
          <p:nvPr/>
        </p:nvSpPr>
        <p:spPr>
          <a:xfrm>
            <a:off x="935154" y="2434210"/>
            <a:ext cx="180196" cy="3497139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4701" y="3399930"/>
            <a:ext cx="469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标准尺寸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8" name="Left Brace 107"/>
          <p:cNvSpPr/>
          <p:nvPr/>
        </p:nvSpPr>
        <p:spPr>
          <a:xfrm>
            <a:off x="4401402" y="2747972"/>
            <a:ext cx="204459" cy="2796688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014370" y="3399929"/>
            <a:ext cx="469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屏幕尺寸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0" name="Left Brace 109"/>
          <p:cNvSpPr/>
          <p:nvPr/>
        </p:nvSpPr>
        <p:spPr>
          <a:xfrm>
            <a:off x="7890083" y="2259996"/>
            <a:ext cx="204459" cy="3811702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68958" y="3399929"/>
            <a:ext cx="469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屏幕尺寸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2" name="Right Brace 111"/>
          <p:cNvSpPr/>
          <p:nvPr/>
        </p:nvSpPr>
        <p:spPr>
          <a:xfrm>
            <a:off x="10402592" y="2434210"/>
            <a:ext cx="163808" cy="3480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0752666" y="3504126"/>
            <a:ext cx="469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主体高度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5" name="Right Brace 114"/>
          <p:cNvSpPr/>
          <p:nvPr/>
        </p:nvSpPr>
        <p:spPr>
          <a:xfrm rot="16200000">
            <a:off x="5410214" y="1576903"/>
            <a:ext cx="794287" cy="1547848"/>
          </a:xfrm>
          <a:prstGeom prst="rightBrac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5281649" y="1617120"/>
            <a:ext cx="129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主体宽度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250578" y="3813447"/>
            <a:ext cx="129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主体区域</a:t>
            </a:r>
            <a:endParaRPr lang="en-US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8688201" y="3876982"/>
            <a:ext cx="129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主体区域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24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适配方案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主体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42" y="1981674"/>
            <a:ext cx="5427420" cy="4431377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954" y="2623962"/>
            <a:ext cx="4627708" cy="21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适配方案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边缘元素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11802" y="2276127"/>
            <a:ext cx="58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音乐图标、操作指引等主体无关元素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处于屏幕固定位置，基于屏幕定位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070" y="1560505"/>
            <a:ext cx="2442004" cy="4384911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80" y="3975950"/>
            <a:ext cx="5577372" cy="141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总结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244502" y="2521712"/>
            <a:ext cx="6938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背景、主体、边缘元素的适配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使用 </a:t>
            </a:r>
            <a:r>
              <a:rPr lang="en-US" altLang="zh-CN" sz="2400" dirty="0" smtClean="0">
                <a:solidFill>
                  <a:schemeClr val="bg1"/>
                </a:solidFill>
              </a:rPr>
              <a:t>transform</a:t>
            </a:r>
            <a:r>
              <a:rPr lang="zh-CN" altLang="en-US" sz="2400" dirty="0" smtClean="0">
                <a:solidFill>
                  <a:schemeClr val="bg1"/>
                </a:solidFill>
              </a:rPr>
              <a:t>的</a:t>
            </a:r>
            <a:r>
              <a:rPr lang="en-US" altLang="zh-CN" sz="2400" dirty="0" smtClean="0">
                <a:solidFill>
                  <a:schemeClr val="bg1"/>
                </a:solidFill>
              </a:rPr>
              <a:t>scale</a:t>
            </a:r>
            <a:r>
              <a:rPr lang="zh-CN" altLang="en-US" sz="2400" dirty="0" smtClean="0">
                <a:solidFill>
                  <a:schemeClr val="bg1"/>
                </a:solidFill>
              </a:rPr>
              <a:t>缩放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</a:rPr>
              <a:t>rem</a:t>
            </a:r>
            <a:r>
              <a:rPr lang="zh-CN" altLang="en-US" sz="2400" dirty="0" smtClean="0">
                <a:solidFill>
                  <a:schemeClr val="bg1"/>
                </a:solidFill>
              </a:rPr>
              <a:t>全适配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方案仅供参考，根据场景、需求灵活运用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92" y="1437372"/>
            <a:ext cx="2659299" cy="472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饼形 527"/>
          <p:cNvSpPr/>
          <p:nvPr/>
        </p:nvSpPr>
        <p:spPr>
          <a:xfrm rot="19626519">
            <a:off x="-91798" y="147824"/>
            <a:ext cx="11683527" cy="11683527"/>
          </a:xfrm>
          <a:prstGeom prst="pie">
            <a:avLst>
              <a:gd name="adj1" fmla="val 13050907"/>
              <a:gd name="adj2" fmla="val 17071898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5285361" y="5305565"/>
            <a:ext cx="899855" cy="1472533"/>
            <a:chOff x="5014913" y="2157414"/>
            <a:chExt cx="2457450" cy="4414836"/>
          </a:xfrm>
        </p:grpSpPr>
        <p:sp>
          <p:nvSpPr>
            <p:cNvPr id="95" name="圆角矩形 93"/>
            <p:cNvSpPr/>
            <p:nvPr/>
          </p:nvSpPr>
          <p:spPr>
            <a:xfrm>
              <a:off x="5014913" y="2157414"/>
              <a:ext cx="2457450" cy="4414836"/>
            </a:xfrm>
            <a:custGeom>
              <a:avLst/>
              <a:gdLst>
                <a:gd name="connsiteX0" fmla="*/ 0 w 1345789"/>
                <a:gd name="connsiteY0" fmla="*/ 118228 h 2417725"/>
                <a:gd name="connsiteX1" fmla="*/ 118228 w 1345789"/>
                <a:gd name="connsiteY1" fmla="*/ 0 h 2417725"/>
                <a:gd name="connsiteX2" fmla="*/ 1227561 w 1345789"/>
                <a:gd name="connsiteY2" fmla="*/ 0 h 2417725"/>
                <a:gd name="connsiteX3" fmla="*/ 1345789 w 1345789"/>
                <a:gd name="connsiteY3" fmla="*/ 118228 h 2417725"/>
                <a:gd name="connsiteX4" fmla="*/ 1345789 w 1345789"/>
                <a:gd name="connsiteY4" fmla="*/ 2299497 h 2417725"/>
                <a:gd name="connsiteX5" fmla="*/ 1227561 w 1345789"/>
                <a:gd name="connsiteY5" fmla="*/ 2417725 h 2417725"/>
                <a:gd name="connsiteX6" fmla="*/ 118228 w 1345789"/>
                <a:gd name="connsiteY6" fmla="*/ 2417725 h 2417725"/>
                <a:gd name="connsiteX7" fmla="*/ 0 w 1345789"/>
                <a:gd name="connsiteY7" fmla="*/ 2299497 h 2417725"/>
                <a:gd name="connsiteX8" fmla="*/ 0 w 1345789"/>
                <a:gd name="connsiteY8" fmla="*/ 118228 h 2417725"/>
                <a:gd name="connsiteX0" fmla="*/ 0 w 1345789"/>
                <a:gd name="connsiteY0" fmla="*/ 118228 h 2417725"/>
                <a:gd name="connsiteX1" fmla="*/ 118228 w 1345789"/>
                <a:gd name="connsiteY1" fmla="*/ 0 h 2417725"/>
                <a:gd name="connsiteX2" fmla="*/ 665452 w 1345789"/>
                <a:gd name="connsiteY2" fmla="*/ 11050 h 2417725"/>
                <a:gd name="connsiteX3" fmla="*/ 1227561 w 1345789"/>
                <a:gd name="connsiteY3" fmla="*/ 0 h 2417725"/>
                <a:gd name="connsiteX4" fmla="*/ 1345789 w 1345789"/>
                <a:gd name="connsiteY4" fmla="*/ 118228 h 2417725"/>
                <a:gd name="connsiteX5" fmla="*/ 1345789 w 1345789"/>
                <a:gd name="connsiteY5" fmla="*/ 2299497 h 2417725"/>
                <a:gd name="connsiteX6" fmla="*/ 1227561 w 1345789"/>
                <a:gd name="connsiteY6" fmla="*/ 2417725 h 2417725"/>
                <a:gd name="connsiteX7" fmla="*/ 118228 w 1345789"/>
                <a:gd name="connsiteY7" fmla="*/ 2417725 h 2417725"/>
                <a:gd name="connsiteX8" fmla="*/ 0 w 1345789"/>
                <a:gd name="connsiteY8" fmla="*/ 2299497 h 2417725"/>
                <a:gd name="connsiteX9" fmla="*/ 0 w 1345789"/>
                <a:gd name="connsiteY9" fmla="*/ 118228 h 24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5789" h="2417725">
                  <a:moveTo>
                    <a:pt x="0" y="118228"/>
                  </a:moveTo>
                  <a:cubicBezTo>
                    <a:pt x="0" y="52932"/>
                    <a:pt x="52932" y="0"/>
                    <a:pt x="118228" y="0"/>
                  </a:cubicBezTo>
                  <a:lnTo>
                    <a:pt x="665452" y="11050"/>
                  </a:lnTo>
                  <a:lnTo>
                    <a:pt x="1227561" y="0"/>
                  </a:lnTo>
                  <a:cubicBezTo>
                    <a:pt x="1292857" y="0"/>
                    <a:pt x="1345789" y="52932"/>
                    <a:pt x="1345789" y="118228"/>
                  </a:cubicBezTo>
                  <a:lnTo>
                    <a:pt x="1345789" y="2299497"/>
                  </a:lnTo>
                  <a:cubicBezTo>
                    <a:pt x="1345789" y="2364793"/>
                    <a:pt x="1292857" y="2417725"/>
                    <a:pt x="1227561" y="2417725"/>
                  </a:cubicBezTo>
                  <a:lnTo>
                    <a:pt x="118228" y="2417725"/>
                  </a:lnTo>
                  <a:cubicBezTo>
                    <a:pt x="52932" y="2417725"/>
                    <a:pt x="0" y="2364793"/>
                    <a:pt x="0" y="2299497"/>
                  </a:cubicBezTo>
                  <a:lnTo>
                    <a:pt x="0" y="11822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143500" y="2529809"/>
              <a:ext cx="2185987" cy="359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5972571" y="6260424"/>
              <a:ext cx="527844" cy="179815"/>
            </a:xfrm>
            <a:prstGeom prst="roundRect">
              <a:avLst>
                <a:gd name="adj" fmla="val 50000"/>
              </a:avLst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5972571" y="2397798"/>
              <a:ext cx="527844" cy="51766"/>
            </a:xfrm>
            <a:prstGeom prst="roundRect">
              <a:avLst>
                <a:gd name="adj" fmla="val 50000"/>
              </a:avLst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6183721" y="2243612"/>
              <a:ext cx="100000" cy="100000"/>
            </a:xfrm>
            <a:prstGeom prst="ellipse">
              <a:avLst/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5" name="饼形 224"/>
          <p:cNvSpPr/>
          <p:nvPr/>
        </p:nvSpPr>
        <p:spPr>
          <a:xfrm rot="19626519">
            <a:off x="594778" y="825533"/>
            <a:ext cx="10452209" cy="10452209"/>
          </a:xfrm>
          <a:prstGeom prst="pie">
            <a:avLst>
              <a:gd name="adj1" fmla="val 12013266"/>
              <a:gd name="adj2" fmla="val 1814176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03090" y="598788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目录</a:t>
            </a:r>
            <a:endParaRPr lang="zh-CN" altLang="en-US" sz="4400" dirty="0">
              <a:solidFill>
                <a:srgbClr val="71CAE0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391776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0137092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10723247" y="47998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5459302" y="5774194"/>
            <a:ext cx="554888" cy="554888"/>
          </a:xfrm>
          <a:prstGeom prst="ellipse">
            <a:avLst/>
          </a:prstGeom>
          <a:solidFill>
            <a:srgbClr val="71C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组合 232"/>
          <p:cNvGrpSpPr/>
          <p:nvPr/>
        </p:nvGrpSpPr>
        <p:grpSpPr>
          <a:xfrm>
            <a:off x="6853145" y="1880342"/>
            <a:ext cx="4131582" cy="1147975"/>
            <a:chOff x="6839257" y="2139082"/>
            <a:chExt cx="4767468" cy="1324658"/>
          </a:xfrm>
        </p:grpSpPr>
        <p:grpSp>
          <p:nvGrpSpPr>
            <p:cNvPr id="231" name="组合 230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229" name="椭圆 228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五边形 229"/>
              <p:cNvSpPr/>
              <p:nvPr/>
            </p:nvSpPr>
            <p:spPr>
              <a:xfrm>
                <a:off x="7855355" y="2353399"/>
                <a:ext cx="3751370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1" name="椭圆 220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7" name="图表 246"/>
          <p:cNvGraphicFramePr/>
          <p:nvPr>
            <p:extLst/>
          </p:nvPr>
        </p:nvGraphicFramePr>
        <p:xfrm>
          <a:off x="872066" y="2725485"/>
          <a:ext cx="4957247" cy="2978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8" name="矩形 247"/>
          <p:cNvSpPr/>
          <p:nvPr/>
        </p:nvSpPr>
        <p:spPr>
          <a:xfrm>
            <a:off x="8014348" y="2180576"/>
            <a:ext cx="3088629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常用的动画方案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6863515" y="1910469"/>
            <a:ext cx="1121577" cy="1064790"/>
            <a:chOff x="7515477" y="634233"/>
            <a:chExt cx="2871689" cy="2871689"/>
          </a:xfrm>
        </p:grpSpPr>
        <p:sp>
          <p:nvSpPr>
            <p:cNvPr id="250" name="椭圆 249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1" name="组合 250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252" name="组合 251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324" name="直接连接符 323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椭圆 252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9" name="直接连接符 268"/>
              <p:cNvCxnSpPr>
                <a:endCxn id="253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>
                <a:endCxn id="261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>
                <a:endCxn id="253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>
                <a:stCxn id="253" idx="3"/>
                <a:endCxn id="254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>
                <a:stCxn id="254" idx="6"/>
                <a:endCxn id="255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>
                <a:stCxn id="267" idx="6"/>
                <a:endCxn id="263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>
                <a:stCxn id="267" idx="5"/>
                <a:endCxn id="258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>
                <a:stCxn id="256" idx="5"/>
                <a:endCxn id="267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>
                <a:stCxn id="268" idx="7"/>
                <a:endCxn id="256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>
                <a:stCxn id="268" idx="5"/>
                <a:endCxn id="260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>
                <a:stCxn id="260" idx="5"/>
                <a:endCxn id="264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>
                <a:stCxn id="264" idx="0"/>
                <a:endCxn id="258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>
                <a:stCxn id="258" idx="6"/>
                <a:endCxn id="262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>
                <a:stCxn id="266" idx="5"/>
                <a:endCxn id="259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>
                <a:stCxn id="263" idx="0"/>
                <a:endCxn id="255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>
                <a:stCxn id="256" idx="7"/>
                <a:endCxn id="255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>
                <a:stCxn id="254" idx="4"/>
                <a:endCxn id="256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>
                <a:stCxn id="261" idx="7"/>
                <a:endCxn id="254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>
                <a:stCxn id="261" idx="5"/>
                <a:endCxn id="256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>
                <a:stCxn id="261" idx="4"/>
                <a:endCxn id="268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>
                <a:stCxn id="255" idx="7"/>
                <a:endCxn id="259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>
                <a:stCxn id="266" idx="4"/>
                <a:endCxn id="255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>
                <a:stCxn id="259" idx="5"/>
                <a:endCxn id="265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/>
              <p:cNvCxnSpPr>
                <a:stCxn id="263" idx="7"/>
                <a:endCxn id="265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/>
              <p:cNvCxnSpPr>
                <a:stCxn id="265" idx="4"/>
                <a:endCxn id="257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/>
              <p:cNvCxnSpPr>
                <a:stCxn id="263" idx="6"/>
                <a:endCxn id="257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/>
              <p:cNvCxnSpPr>
                <a:stCxn id="257" idx="4"/>
                <a:endCxn id="262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>
                <a:stCxn id="258" idx="7"/>
                <a:endCxn id="263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>
                <a:stCxn id="264" idx="6"/>
                <a:endCxn id="262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>
                <a:stCxn id="260" idx="7"/>
                <a:endCxn id="267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>
                <a:stCxn id="253" idx="6"/>
                <a:endCxn id="266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/>
              <p:cNvCxnSpPr>
                <a:stCxn id="255" idx="6"/>
                <a:endCxn id="265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/>
              <p:cNvCxnSpPr>
                <a:stCxn id="267" idx="0"/>
                <a:endCxn id="255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/>
              <p:cNvCxnSpPr>
                <a:endCxn id="268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/>
              <p:cNvCxnSpPr>
                <a:endCxn id="261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/>
              <p:cNvCxnSpPr>
                <a:endCxn id="254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/>
              <p:cNvCxnSpPr>
                <a:endCxn id="253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/>
              <p:cNvCxnSpPr>
                <a:endCxn id="266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/>
              <p:cNvCxnSpPr>
                <a:endCxn id="259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/>
              <p:cNvCxnSpPr>
                <a:endCxn id="257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/>
              <p:cNvCxnSpPr>
                <a:endCxn id="257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 309"/>
              <p:cNvCxnSpPr>
                <a:endCxn id="264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 310"/>
              <p:cNvCxnSpPr>
                <a:endCxn id="264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 311"/>
              <p:cNvCxnSpPr>
                <a:endCxn id="268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/>
              <p:cNvCxnSpPr>
                <a:endCxn id="259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/>
              <p:cNvCxnSpPr>
                <a:endCxn id="265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接连接符 314"/>
              <p:cNvCxnSpPr>
                <a:stCxn id="260" idx="6"/>
                <a:endCxn id="258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6" name="椭圆 315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3" name="直接连接符 322"/>
              <p:cNvCxnSpPr>
                <a:endCxn id="260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5" name="文本框 524"/>
          <p:cNvSpPr txBox="1"/>
          <p:nvPr/>
        </p:nvSpPr>
        <p:spPr>
          <a:xfrm>
            <a:off x="7102784" y="1953322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8" name="组合 517"/>
          <p:cNvGrpSpPr/>
          <p:nvPr/>
        </p:nvGrpSpPr>
        <p:grpSpPr>
          <a:xfrm>
            <a:off x="6874867" y="3087769"/>
            <a:ext cx="4131582" cy="1147975"/>
            <a:chOff x="6839257" y="2139082"/>
            <a:chExt cx="4767468" cy="1324658"/>
          </a:xfrm>
        </p:grpSpPr>
        <p:grpSp>
          <p:nvGrpSpPr>
            <p:cNvPr id="519" name="组合 518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521" name="椭圆 520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五边形 521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0" name="椭圆 519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3" name="矩形 522"/>
          <p:cNvSpPr/>
          <p:nvPr/>
        </p:nvSpPr>
        <p:spPr>
          <a:xfrm>
            <a:off x="8036070" y="3388003"/>
            <a:ext cx="2785003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移动端屏幕适配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618" name="组合 617"/>
          <p:cNvGrpSpPr/>
          <p:nvPr/>
        </p:nvGrpSpPr>
        <p:grpSpPr>
          <a:xfrm>
            <a:off x="6868376" y="4298165"/>
            <a:ext cx="4131583" cy="1147975"/>
            <a:chOff x="6839257" y="2139082"/>
            <a:chExt cx="4767468" cy="1324658"/>
          </a:xfrm>
        </p:grpSpPr>
        <p:grpSp>
          <p:nvGrpSpPr>
            <p:cNvPr id="710" name="组合 709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712" name="椭圆 711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13" name="五边形 712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711" name="椭圆 710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619" name="矩形 618"/>
          <p:cNvSpPr/>
          <p:nvPr/>
        </p:nvSpPr>
        <p:spPr>
          <a:xfrm>
            <a:off x="8029578" y="4598399"/>
            <a:ext cx="2698027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性能监控与优化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714" name="组合 713"/>
          <p:cNvGrpSpPr/>
          <p:nvPr/>
        </p:nvGrpSpPr>
        <p:grpSpPr>
          <a:xfrm>
            <a:off x="6853144" y="5505509"/>
            <a:ext cx="4131583" cy="1147975"/>
            <a:chOff x="6839257" y="2139082"/>
            <a:chExt cx="4767468" cy="1324658"/>
          </a:xfrm>
        </p:grpSpPr>
        <p:grpSp>
          <p:nvGrpSpPr>
            <p:cNvPr id="806" name="组合 805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808" name="椭圆 807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09" name="五边形 808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807" name="椭圆 806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10" name="组合 809"/>
          <p:cNvGrpSpPr/>
          <p:nvPr/>
        </p:nvGrpSpPr>
        <p:grpSpPr>
          <a:xfrm>
            <a:off x="6879063" y="3125524"/>
            <a:ext cx="1121577" cy="1064790"/>
            <a:chOff x="7515477" y="634233"/>
            <a:chExt cx="2871689" cy="2871689"/>
          </a:xfrm>
        </p:grpSpPr>
        <p:sp>
          <p:nvSpPr>
            <p:cNvPr id="811" name="椭圆 810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2" name="组合 811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813" name="组合 812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885" name="直接连接符 884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直接连接符 885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直接连接符 886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直接连接符 887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直接连接符 888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直接连接符 889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直接连接符 890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直接连接符 891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直接连接符 892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直接连接符 893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直接连接符 894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直接连接符 895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直接连接符 896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直接连接符 897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4" name="椭圆 813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5" name="椭圆 814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6" name="椭圆 815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7" name="椭圆 816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8" name="椭圆 817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9" name="椭圆 818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0" name="椭圆 819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1" name="椭圆 820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2" name="椭圆 821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3" name="椭圆 822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4" name="椭圆 823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5" name="椭圆 824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椭圆 825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椭圆 826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椭圆 827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椭圆 828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0" name="直接连接符 829"/>
              <p:cNvCxnSpPr>
                <a:endCxn id="814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接连接符 830"/>
              <p:cNvCxnSpPr>
                <a:endCxn id="822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接连接符 831"/>
              <p:cNvCxnSpPr>
                <a:endCxn id="814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接连接符 832"/>
              <p:cNvCxnSpPr>
                <a:stCxn id="814" idx="3"/>
                <a:endCxn id="815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接连接符 833"/>
              <p:cNvCxnSpPr>
                <a:stCxn id="815" idx="6"/>
                <a:endCxn id="816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接连接符 834"/>
              <p:cNvCxnSpPr>
                <a:stCxn id="828" idx="6"/>
                <a:endCxn id="824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接连接符 835"/>
              <p:cNvCxnSpPr>
                <a:stCxn id="828" idx="5"/>
                <a:endCxn id="819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接连接符 836"/>
              <p:cNvCxnSpPr>
                <a:stCxn id="817" idx="5"/>
                <a:endCxn id="828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接连接符 837"/>
              <p:cNvCxnSpPr>
                <a:stCxn id="829" idx="7"/>
                <a:endCxn id="817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接连接符 838"/>
              <p:cNvCxnSpPr>
                <a:stCxn id="829" idx="5"/>
                <a:endCxn id="821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接连接符 839"/>
              <p:cNvCxnSpPr>
                <a:stCxn id="821" idx="5"/>
                <a:endCxn id="825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/>
              <p:cNvCxnSpPr>
                <a:stCxn id="825" idx="0"/>
                <a:endCxn id="819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/>
              <p:cNvCxnSpPr>
                <a:stCxn id="819" idx="6"/>
                <a:endCxn id="823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/>
              <p:cNvCxnSpPr>
                <a:stCxn id="827" idx="5"/>
                <a:endCxn id="820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接连接符 843"/>
              <p:cNvCxnSpPr>
                <a:stCxn id="824" idx="0"/>
                <a:endCxn id="816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/>
              <p:cNvCxnSpPr>
                <a:stCxn id="817" idx="7"/>
                <a:endCxn id="816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/>
              <p:cNvCxnSpPr>
                <a:stCxn id="815" idx="4"/>
                <a:endCxn id="817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/>
              <p:cNvCxnSpPr>
                <a:stCxn id="822" idx="7"/>
                <a:endCxn id="815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/>
              <p:cNvCxnSpPr>
                <a:stCxn id="822" idx="5"/>
                <a:endCxn id="817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/>
              <p:cNvCxnSpPr>
                <a:stCxn id="822" idx="4"/>
                <a:endCxn id="829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/>
              <p:cNvCxnSpPr>
                <a:stCxn id="816" idx="7"/>
                <a:endCxn id="820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接连接符 850"/>
              <p:cNvCxnSpPr>
                <a:stCxn id="827" idx="4"/>
                <a:endCxn id="816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接连接符 851"/>
              <p:cNvCxnSpPr>
                <a:stCxn id="820" idx="5"/>
                <a:endCxn id="826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接连接符 852"/>
              <p:cNvCxnSpPr>
                <a:stCxn id="824" idx="7"/>
                <a:endCxn id="826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接连接符 853"/>
              <p:cNvCxnSpPr>
                <a:stCxn id="826" idx="4"/>
                <a:endCxn id="818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接连接符 854"/>
              <p:cNvCxnSpPr>
                <a:stCxn id="824" idx="6"/>
                <a:endCxn id="818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接连接符 855"/>
              <p:cNvCxnSpPr>
                <a:stCxn id="818" idx="4"/>
                <a:endCxn id="823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接连接符 856"/>
              <p:cNvCxnSpPr>
                <a:stCxn id="819" idx="7"/>
                <a:endCxn id="824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接连接符 857"/>
              <p:cNvCxnSpPr>
                <a:stCxn id="825" idx="6"/>
                <a:endCxn id="823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接连接符 858"/>
              <p:cNvCxnSpPr>
                <a:stCxn id="821" idx="7"/>
                <a:endCxn id="828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接连接符 859"/>
              <p:cNvCxnSpPr>
                <a:stCxn id="814" idx="6"/>
                <a:endCxn id="827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接连接符 860"/>
              <p:cNvCxnSpPr>
                <a:stCxn id="816" idx="6"/>
                <a:endCxn id="826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接连接符 861"/>
              <p:cNvCxnSpPr>
                <a:stCxn id="828" idx="0"/>
                <a:endCxn id="816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接连接符 862"/>
              <p:cNvCxnSpPr>
                <a:endCxn id="829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接连接符 863"/>
              <p:cNvCxnSpPr>
                <a:endCxn id="822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接连接符 864"/>
              <p:cNvCxnSpPr>
                <a:endCxn id="815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/>
              <p:cNvCxnSpPr>
                <a:endCxn id="814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接连接符 866"/>
              <p:cNvCxnSpPr>
                <a:endCxn id="827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接连接符 867"/>
              <p:cNvCxnSpPr>
                <a:endCxn id="820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接连接符 868"/>
              <p:cNvCxnSpPr>
                <a:endCxn id="818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接连接符 869"/>
              <p:cNvCxnSpPr>
                <a:endCxn id="818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接连接符 870"/>
              <p:cNvCxnSpPr>
                <a:endCxn id="825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直接连接符 871"/>
              <p:cNvCxnSpPr>
                <a:endCxn id="825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直接连接符 872"/>
              <p:cNvCxnSpPr>
                <a:endCxn id="829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直接连接符 873"/>
              <p:cNvCxnSpPr>
                <a:endCxn id="820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接连接符 874"/>
              <p:cNvCxnSpPr>
                <a:endCxn id="826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接连接符 875"/>
              <p:cNvCxnSpPr>
                <a:stCxn id="821" idx="6"/>
                <a:endCxn id="819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7" name="椭圆 876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8" name="椭圆 877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9" name="椭圆 878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0" name="椭圆 879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1" name="椭圆 880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2" name="椭圆 881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3" name="椭圆 882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84" name="直接连接符 883"/>
              <p:cNvCxnSpPr>
                <a:endCxn id="821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5" name="矩形 714"/>
          <p:cNvSpPr/>
          <p:nvPr/>
        </p:nvSpPr>
        <p:spPr>
          <a:xfrm>
            <a:off x="8014346" y="5805743"/>
            <a:ext cx="3258837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自动化与可配置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899" name="组合 898"/>
          <p:cNvGrpSpPr/>
          <p:nvPr/>
        </p:nvGrpSpPr>
        <p:grpSpPr>
          <a:xfrm>
            <a:off x="6874867" y="4343437"/>
            <a:ext cx="1121577" cy="1064790"/>
            <a:chOff x="7515477" y="634233"/>
            <a:chExt cx="2871689" cy="2871689"/>
          </a:xfrm>
        </p:grpSpPr>
        <p:sp>
          <p:nvSpPr>
            <p:cNvPr id="900" name="椭圆 899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901" name="组合 900"/>
            <p:cNvGrpSpPr/>
            <p:nvPr/>
          </p:nvGrpSpPr>
          <p:grpSpPr>
            <a:xfrm>
              <a:off x="7605484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902" name="组合 901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974" name="直接连接符 973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5" name="直接连接符 974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6" name="直接连接符 975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7" name="直接连接符 976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8" name="直接连接符 977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直接连接符 978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直接连接符 979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1" name="直接连接符 980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直接连接符 981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直接连接符 982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4" name="直接连接符 983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5" name="直接连接符 984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6" name="直接连接符 985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直接连接符 986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3" name="椭圆 902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4" name="椭圆 903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5" name="椭圆 904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6" name="椭圆 905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7" name="椭圆 906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8" name="椭圆 907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9" name="椭圆 908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0" name="椭圆 909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1" name="椭圆 910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2" name="椭圆 911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3" name="椭圆 912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4" name="椭圆 913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5" name="椭圆 914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6" name="椭圆 915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7" name="椭圆 916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8" name="椭圆 917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919" name="直接连接符 918"/>
              <p:cNvCxnSpPr>
                <a:endCxn id="903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直接连接符 919"/>
              <p:cNvCxnSpPr>
                <a:endCxn id="911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直接连接符 920"/>
              <p:cNvCxnSpPr>
                <a:endCxn id="903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直接连接符 921"/>
              <p:cNvCxnSpPr>
                <a:stCxn id="903" idx="3"/>
                <a:endCxn id="904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直接连接符 922"/>
              <p:cNvCxnSpPr>
                <a:stCxn id="904" idx="6"/>
                <a:endCxn id="905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直接连接符 923"/>
              <p:cNvCxnSpPr>
                <a:stCxn id="917" idx="6"/>
                <a:endCxn id="913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直接连接符 924"/>
              <p:cNvCxnSpPr>
                <a:stCxn id="917" idx="5"/>
                <a:endCxn id="908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直接连接符 925"/>
              <p:cNvCxnSpPr>
                <a:stCxn id="906" idx="5"/>
                <a:endCxn id="917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直接连接符 926"/>
              <p:cNvCxnSpPr>
                <a:stCxn id="918" idx="7"/>
                <a:endCxn id="906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直接连接符 927"/>
              <p:cNvCxnSpPr>
                <a:stCxn id="918" idx="5"/>
                <a:endCxn id="910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直接连接符 928"/>
              <p:cNvCxnSpPr>
                <a:stCxn id="910" idx="5"/>
                <a:endCxn id="914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直接连接符 929"/>
              <p:cNvCxnSpPr>
                <a:stCxn id="914" idx="0"/>
                <a:endCxn id="908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直接连接符 930"/>
              <p:cNvCxnSpPr>
                <a:stCxn id="908" idx="6"/>
                <a:endCxn id="912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直接连接符 931"/>
              <p:cNvCxnSpPr>
                <a:stCxn id="916" idx="5"/>
                <a:endCxn id="909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直接连接符 932"/>
              <p:cNvCxnSpPr>
                <a:stCxn id="913" idx="0"/>
                <a:endCxn id="905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直接连接符 933"/>
              <p:cNvCxnSpPr>
                <a:stCxn id="906" idx="7"/>
                <a:endCxn id="905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直接连接符 934"/>
              <p:cNvCxnSpPr>
                <a:stCxn id="904" idx="4"/>
                <a:endCxn id="906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直接连接符 935"/>
              <p:cNvCxnSpPr>
                <a:stCxn id="911" idx="7"/>
                <a:endCxn id="904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直接连接符 936"/>
              <p:cNvCxnSpPr>
                <a:stCxn id="911" idx="5"/>
                <a:endCxn id="906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直接连接符 937"/>
              <p:cNvCxnSpPr>
                <a:stCxn id="911" idx="4"/>
                <a:endCxn id="918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直接连接符 938"/>
              <p:cNvCxnSpPr>
                <a:stCxn id="905" idx="7"/>
                <a:endCxn id="909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直接连接符 939"/>
              <p:cNvCxnSpPr>
                <a:stCxn id="916" idx="4"/>
                <a:endCxn id="905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直接连接符 940"/>
              <p:cNvCxnSpPr>
                <a:stCxn id="909" idx="5"/>
                <a:endCxn id="915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直接连接符 941"/>
              <p:cNvCxnSpPr>
                <a:stCxn id="913" idx="7"/>
                <a:endCxn id="915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直接连接符 942"/>
              <p:cNvCxnSpPr>
                <a:stCxn id="915" idx="4"/>
                <a:endCxn id="907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直接连接符 943"/>
              <p:cNvCxnSpPr>
                <a:stCxn id="913" idx="6"/>
                <a:endCxn id="907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直接连接符 944"/>
              <p:cNvCxnSpPr>
                <a:stCxn id="907" idx="4"/>
                <a:endCxn id="912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直接连接符 945"/>
              <p:cNvCxnSpPr>
                <a:stCxn id="908" idx="7"/>
                <a:endCxn id="913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直接连接符 946"/>
              <p:cNvCxnSpPr>
                <a:stCxn id="914" idx="6"/>
                <a:endCxn id="912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直接连接符 947"/>
              <p:cNvCxnSpPr>
                <a:stCxn id="910" idx="7"/>
                <a:endCxn id="917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直接连接符 948"/>
              <p:cNvCxnSpPr>
                <a:stCxn id="903" idx="6"/>
                <a:endCxn id="916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直接连接符 949"/>
              <p:cNvCxnSpPr>
                <a:stCxn id="905" idx="6"/>
                <a:endCxn id="915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直接连接符 950"/>
              <p:cNvCxnSpPr>
                <a:stCxn id="917" idx="0"/>
                <a:endCxn id="905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直接连接符 951"/>
              <p:cNvCxnSpPr>
                <a:endCxn id="918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直接连接符 952"/>
              <p:cNvCxnSpPr>
                <a:endCxn id="911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直接连接符 953"/>
              <p:cNvCxnSpPr>
                <a:endCxn id="904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直接连接符 954"/>
              <p:cNvCxnSpPr>
                <a:endCxn id="903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直接连接符 955"/>
              <p:cNvCxnSpPr>
                <a:endCxn id="916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直接连接符 956"/>
              <p:cNvCxnSpPr>
                <a:endCxn id="909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直接连接符 957"/>
              <p:cNvCxnSpPr>
                <a:endCxn id="907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直接连接符 958"/>
              <p:cNvCxnSpPr>
                <a:endCxn id="907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直接连接符 959"/>
              <p:cNvCxnSpPr>
                <a:endCxn id="914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直接连接符 960"/>
              <p:cNvCxnSpPr>
                <a:endCxn id="914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直接连接符 961"/>
              <p:cNvCxnSpPr>
                <a:endCxn id="918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直接连接符 962"/>
              <p:cNvCxnSpPr>
                <a:endCxn id="909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直接连接符 963"/>
              <p:cNvCxnSpPr>
                <a:endCxn id="915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直接连接符 964"/>
              <p:cNvCxnSpPr>
                <a:stCxn id="910" idx="6"/>
                <a:endCxn id="908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6" name="椭圆 965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7" name="椭圆 966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8" name="椭圆 967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9" name="椭圆 968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0" name="椭圆 969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1" name="椭圆 970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2" name="椭圆 971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973" name="直接连接符 972"/>
              <p:cNvCxnSpPr>
                <a:endCxn id="910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8" name="组合 987"/>
          <p:cNvGrpSpPr/>
          <p:nvPr/>
        </p:nvGrpSpPr>
        <p:grpSpPr>
          <a:xfrm>
            <a:off x="6874449" y="5533639"/>
            <a:ext cx="1121577" cy="1064790"/>
            <a:chOff x="7515477" y="634233"/>
            <a:chExt cx="2871689" cy="2871689"/>
          </a:xfrm>
        </p:grpSpPr>
        <p:sp>
          <p:nvSpPr>
            <p:cNvPr id="989" name="椭圆 988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990" name="组合 989"/>
            <p:cNvGrpSpPr/>
            <p:nvPr/>
          </p:nvGrpSpPr>
          <p:grpSpPr>
            <a:xfrm>
              <a:off x="7605484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991" name="组合 990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1063" name="直接连接符 1062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直接连接符 1063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5" name="直接连接符 1064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6" name="直接连接符 1065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7" name="直接连接符 1066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8" name="直接连接符 1067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9" name="直接连接符 1068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0" name="直接连接符 1069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1" name="直接连接符 1070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2" name="直接连接符 1071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3" name="直接连接符 1072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直接连接符 1073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直接连接符 1074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直接连接符 1075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2" name="椭圆 991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3" name="椭圆 992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4" name="椭圆 993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5" name="椭圆 994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6" name="椭圆 995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7" name="椭圆 996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8" name="椭圆 997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9" name="椭圆 998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0" name="椭圆 999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1" name="椭圆 1000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2" name="椭圆 1001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3" name="椭圆 1002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4" name="椭圆 1003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5" name="椭圆 1004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6" name="椭圆 1005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7" name="椭圆 1006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08" name="直接连接符 1007"/>
              <p:cNvCxnSpPr>
                <a:endCxn id="992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直接连接符 1008"/>
              <p:cNvCxnSpPr>
                <a:endCxn id="1000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直接连接符 1009"/>
              <p:cNvCxnSpPr>
                <a:endCxn id="992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直接连接符 1010"/>
              <p:cNvCxnSpPr>
                <a:stCxn id="992" idx="3"/>
                <a:endCxn id="993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直接连接符 1011"/>
              <p:cNvCxnSpPr>
                <a:stCxn id="993" idx="6"/>
                <a:endCxn id="994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直接连接符 1012"/>
              <p:cNvCxnSpPr>
                <a:stCxn id="1006" idx="6"/>
                <a:endCxn id="1002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直接连接符 1013"/>
              <p:cNvCxnSpPr>
                <a:stCxn id="1006" idx="5"/>
                <a:endCxn id="997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5" name="直接连接符 1014"/>
              <p:cNvCxnSpPr>
                <a:stCxn id="995" idx="5"/>
                <a:endCxn id="1006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6" name="直接连接符 1015"/>
              <p:cNvCxnSpPr>
                <a:stCxn id="1007" idx="7"/>
                <a:endCxn id="995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直接连接符 1016"/>
              <p:cNvCxnSpPr>
                <a:stCxn id="1007" idx="5"/>
                <a:endCxn id="999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直接连接符 1017"/>
              <p:cNvCxnSpPr>
                <a:stCxn id="999" idx="5"/>
                <a:endCxn id="1003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直接连接符 1018"/>
              <p:cNvCxnSpPr>
                <a:stCxn id="1003" idx="0"/>
                <a:endCxn id="997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直接连接符 1019"/>
              <p:cNvCxnSpPr>
                <a:stCxn id="997" idx="6"/>
                <a:endCxn id="1001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直接连接符 1020"/>
              <p:cNvCxnSpPr>
                <a:stCxn id="1005" idx="5"/>
                <a:endCxn id="998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直接连接符 1021"/>
              <p:cNvCxnSpPr>
                <a:stCxn id="1002" idx="0"/>
                <a:endCxn id="994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直接连接符 1022"/>
              <p:cNvCxnSpPr>
                <a:stCxn id="995" idx="7"/>
                <a:endCxn id="994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直接连接符 1023"/>
              <p:cNvCxnSpPr>
                <a:stCxn id="993" idx="4"/>
                <a:endCxn id="995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直接连接符 1024"/>
              <p:cNvCxnSpPr>
                <a:stCxn id="1000" idx="7"/>
                <a:endCxn id="993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直接连接符 1025"/>
              <p:cNvCxnSpPr>
                <a:stCxn id="1000" idx="5"/>
                <a:endCxn id="995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直接连接符 1026"/>
              <p:cNvCxnSpPr>
                <a:stCxn id="1000" idx="4"/>
                <a:endCxn id="1007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直接连接符 1027"/>
              <p:cNvCxnSpPr>
                <a:stCxn id="994" idx="7"/>
                <a:endCxn id="998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直接连接符 1028"/>
              <p:cNvCxnSpPr>
                <a:stCxn id="1005" idx="4"/>
                <a:endCxn id="994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直接连接符 1029"/>
              <p:cNvCxnSpPr>
                <a:stCxn id="998" idx="5"/>
                <a:endCxn id="1004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直接连接符 1030"/>
              <p:cNvCxnSpPr>
                <a:stCxn id="1002" idx="7"/>
                <a:endCxn id="1004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直接连接符 1031"/>
              <p:cNvCxnSpPr>
                <a:stCxn id="1004" idx="4"/>
                <a:endCxn id="996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直接连接符 1032"/>
              <p:cNvCxnSpPr>
                <a:stCxn id="1002" idx="6"/>
                <a:endCxn id="996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直接连接符 1033"/>
              <p:cNvCxnSpPr>
                <a:stCxn id="996" idx="4"/>
                <a:endCxn id="1001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直接连接符 1034"/>
              <p:cNvCxnSpPr>
                <a:stCxn id="997" idx="7"/>
                <a:endCxn id="1002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直接连接符 1035"/>
              <p:cNvCxnSpPr>
                <a:stCxn id="1003" idx="6"/>
                <a:endCxn id="1001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直接连接符 1036"/>
              <p:cNvCxnSpPr>
                <a:stCxn id="999" idx="7"/>
                <a:endCxn id="1006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直接连接符 1037"/>
              <p:cNvCxnSpPr>
                <a:stCxn id="992" idx="6"/>
                <a:endCxn id="1005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直接连接符 1038"/>
              <p:cNvCxnSpPr>
                <a:stCxn id="994" idx="6"/>
                <a:endCxn id="1004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直接连接符 1039"/>
              <p:cNvCxnSpPr>
                <a:stCxn id="1006" idx="0"/>
                <a:endCxn id="994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直接连接符 1040"/>
              <p:cNvCxnSpPr>
                <a:endCxn id="1007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直接连接符 1041"/>
              <p:cNvCxnSpPr>
                <a:endCxn id="1000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直接连接符 1042"/>
              <p:cNvCxnSpPr>
                <a:endCxn id="993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直接连接符 1043"/>
              <p:cNvCxnSpPr>
                <a:endCxn id="992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直接连接符 1044"/>
              <p:cNvCxnSpPr>
                <a:endCxn id="1005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直接连接符 1045"/>
              <p:cNvCxnSpPr>
                <a:endCxn id="998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直接连接符 1046"/>
              <p:cNvCxnSpPr>
                <a:endCxn id="996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直接连接符 1047"/>
              <p:cNvCxnSpPr>
                <a:endCxn id="996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直接连接符 1048"/>
              <p:cNvCxnSpPr>
                <a:endCxn id="1003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直接连接符 1049"/>
              <p:cNvCxnSpPr>
                <a:endCxn id="1003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直接连接符 1050"/>
              <p:cNvCxnSpPr>
                <a:endCxn id="1007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直接连接符 1051"/>
              <p:cNvCxnSpPr>
                <a:endCxn id="998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接连接符 1052"/>
              <p:cNvCxnSpPr>
                <a:endCxn id="1004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接连接符 1053"/>
              <p:cNvCxnSpPr>
                <a:stCxn id="999" idx="6"/>
                <a:endCxn id="997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5" name="椭圆 1054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6" name="椭圆 1055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7" name="椭圆 1056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8" name="椭圆 1057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9" name="椭圆 1058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60" name="椭圆 1059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61" name="椭圆 1060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62" name="直接连接符 1061"/>
              <p:cNvCxnSpPr>
                <a:endCxn id="999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1" name="文本框 524"/>
          <p:cNvSpPr txBox="1"/>
          <p:nvPr/>
        </p:nvSpPr>
        <p:spPr>
          <a:xfrm>
            <a:off x="7136537" y="4380834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6" name="文本框 1165"/>
          <p:cNvSpPr txBox="1"/>
          <p:nvPr/>
        </p:nvSpPr>
        <p:spPr>
          <a:xfrm>
            <a:off x="7130189" y="3153386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" name="文本框 524"/>
          <p:cNvSpPr txBox="1"/>
          <p:nvPr/>
        </p:nvSpPr>
        <p:spPr>
          <a:xfrm>
            <a:off x="7102782" y="5578489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5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性能监控与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优化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861457" y="3425792"/>
            <a:ext cx="2862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内存消耗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帧率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861456" y="2725547"/>
            <a:ext cx="3158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考虑因素</a:t>
            </a:r>
            <a:endParaRPr lang="zh-CN" altLang="en-US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6" name="文本框 93"/>
          <p:cNvSpPr txBox="1"/>
          <p:nvPr/>
        </p:nvSpPr>
        <p:spPr>
          <a:xfrm>
            <a:off x="5330665" y="3425792"/>
            <a:ext cx="3711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</a:rPr>
              <a:t>Stats.js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Chrome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developTool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97" name="文本框 94"/>
          <p:cNvSpPr txBox="1"/>
          <p:nvPr/>
        </p:nvSpPr>
        <p:spPr>
          <a:xfrm>
            <a:off x="5330665" y="2725547"/>
            <a:ext cx="3158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推荐工具</a:t>
            </a:r>
            <a:endParaRPr lang="zh-CN" altLang="en-US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311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硬件加速</a:t>
            </a:r>
            <a:r>
              <a:rPr lang="en-US" altLang="zh-CN" sz="44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GPU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727201" y="2332680"/>
            <a:ext cx="97557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避免频繁重绘和重排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避免 </a:t>
            </a:r>
            <a:r>
              <a:rPr lang="en-US" altLang="zh-CN" sz="2400" dirty="0" smtClean="0">
                <a:solidFill>
                  <a:schemeClr val="bg1"/>
                </a:solidFill>
              </a:rPr>
              <a:t>width </a:t>
            </a:r>
            <a:r>
              <a:rPr lang="zh-CN" altLang="en-US" sz="2400" dirty="0" smtClean="0">
                <a:solidFill>
                  <a:schemeClr val="bg1"/>
                </a:solidFill>
              </a:rPr>
              <a:t>和 </a:t>
            </a:r>
            <a:r>
              <a:rPr lang="en-US" altLang="zh-CN" sz="2400" dirty="0" smtClean="0">
                <a:solidFill>
                  <a:schemeClr val="bg1"/>
                </a:solidFill>
              </a:rPr>
              <a:t>height</a:t>
            </a:r>
            <a:r>
              <a:rPr lang="zh-CN" altLang="en-US" sz="2400" dirty="0" smtClean="0">
                <a:solidFill>
                  <a:schemeClr val="bg1"/>
                </a:solidFill>
              </a:rPr>
              <a:t>，使用 </a:t>
            </a:r>
            <a:r>
              <a:rPr lang="en-US" altLang="zh-CN" sz="2400" dirty="0" smtClean="0">
                <a:solidFill>
                  <a:schemeClr val="bg1"/>
                </a:solidFill>
              </a:rPr>
              <a:t>transform: scale(x)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避免 </a:t>
            </a:r>
            <a:r>
              <a:rPr lang="en-US" altLang="zh-CN" sz="2400" dirty="0" smtClean="0">
                <a:solidFill>
                  <a:schemeClr val="bg1"/>
                </a:solidFill>
              </a:rPr>
              <a:t>margin</a:t>
            </a:r>
            <a:r>
              <a:rPr lang="zh-CN" altLang="en-US" sz="2400" dirty="0" smtClean="0">
                <a:solidFill>
                  <a:schemeClr val="bg1"/>
                </a:solidFill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</a:rPr>
              <a:t>top / left</a:t>
            </a:r>
            <a:r>
              <a:rPr lang="zh-CN" altLang="en-US" sz="2400" dirty="0" smtClean="0">
                <a:solidFill>
                  <a:schemeClr val="bg1"/>
                </a:solidFill>
              </a:rPr>
              <a:t>，使用 </a:t>
            </a:r>
            <a:r>
              <a:rPr lang="en-US" altLang="zh-CN" sz="2400" dirty="0" smtClean="0">
                <a:solidFill>
                  <a:schemeClr val="bg1"/>
                </a:solidFill>
              </a:rPr>
              <a:t>transform: translate(x, 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元素</a:t>
            </a:r>
            <a:r>
              <a:rPr lang="zh-CN" altLang="en-US" sz="2400" dirty="0">
                <a:solidFill>
                  <a:schemeClr val="bg1"/>
                </a:solidFill>
              </a:rPr>
              <a:t>创建后，立即设置 </a:t>
            </a:r>
            <a:r>
              <a:rPr lang="en-US" altLang="zh-CN" sz="2400" dirty="0">
                <a:solidFill>
                  <a:schemeClr val="bg1"/>
                </a:solidFill>
              </a:rPr>
              <a:t>transform: </a:t>
            </a:r>
            <a:r>
              <a:rPr lang="en-US" altLang="zh-CN" sz="2400" dirty="0" err="1">
                <a:solidFill>
                  <a:schemeClr val="bg1"/>
                </a:solidFill>
              </a:rPr>
              <a:t>translateZ</a:t>
            </a:r>
            <a:r>
              <a:rPr lang="en-US" altLang="zh-CN" sz="2400" dirty="0">
                <a:solidFill>
                  <a:schemeClr val="bg1"/>
                </a:solidFill>
              </a:rPr>
              <a:t>(0) </a:t>
            </a:r>
            <a:r>
              <a:rPr lang="zh-CN" altLang="en-US" sz="2400" dirty="0">
                <a:solidFill>
                  <a:schemeClr val="bg1"/>
                </a:solidFill>
              </a:rPr>
              <a:t>或 </a:t>
            </a:r>
            <a:r>
              <a:rPr lang="en-US" altLang="zh-CN" sz="2400" dirty="0">
                <a:solidFill>
                  <a:schemeClr val="bg1"/>
                </a:solidFill>
              </a:rPr>
              <a:t>translate3d(0,0,0)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元素</a:t>
            </a:r>
            <a:r>
              <a:rPr lang="zh-CN" altLang="en-US" sz="2400" dirty="0">
                <a:solidFill>
                  <a:schemeClr val="bg1"/>
                </a:solidFill>
              </a:rPr>
              <a:t>会使用独立的 </a:t>
            </a:r>
            <a:r>
              <a:rPr lang="en-US" altLang="zh-CN" sz="2400" dirty="0">
                <a:solidFill>
                  <a:schemeClr val="bg1"/>
                </a:solidFill>
              </a:rPr>
              <a:t>layer </a:t>
            </a:r>
            <a:r>
              <a:rPr lang="zh-CN" altLang="en-US" sz="2400" dirty="0">
                <a:solidFill>
                  <a:schemeClr val="bg1"/>
                </a:solidFill>
              </a:rPr>
              <a:t>参与</a:t>
            </a:r>
            <a:r>
              <a:rPr lang="zh-CN" altLang="en-US" sz="2400" dirty="0" smtClean="0">
                <a:solidFill>
                  <a:schemeClr val="bg1"/>
                </a:solidFill>
              </a:rPr>
              <a:t>渲染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50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图片压缩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这也有说的必要？</a:t>
            </a:r>
            <a:endParaRPr lang="en-US" altLang="zh-CN" sz="4400" dirty="0" smtClean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131705" y="2546154"/>
            <a:ext cx="9397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图片压缩：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tinypny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hlinkClick r:id="rId2"/>
              </a:rPr>
              <a:t>https://tinypng.com</a:t>
            </a:r>
            <a:r>
              <a:rPr lang="en-US" altLang="zh-CN" sz="2400" dirty="0" smtClean="0">
                <a:solidFill>
                  <a:schemeClr val="bg1"/>
                </a:solidFill>
                <a:hlinkClick r:id="rId2"/>
              </a:rPr>
              <a:t>/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图片合并：</a:t>
            </a:r>
            <a:r>
              <a:rPr lang="en-US" altLang="zh-CN" sz="2400" dirty="0">
                <a:solidFill>
                  <a:schemeClr val="bg1"/>
                </a:solidFill>
                <a:hlinkClick r:id="rId3"/>
              </a:rPr>
              <a:t>https://tonytony.club/tool/dongdong/p</a:t>
            </a:r>
            <a:r>
              <a:rPr lang="en-US" altLang="zh-CN" sz="2400" dirty="0" smtClean="0">
                <a:solidFill>
                  <a:schemeClr val="bg1"/>
                </a:solidFill>
                <a:hlinkClick r:id="rId3"/>
              </a:rPr>
              <a:t>/</a:t>
            </a:r>
            <a:r>
              <a:rPr lang="zh-CN" altLang="en-US" sz="2400" dirty="0" smtClean="0">
                <a:solidFill>
                  <a:schemeClr val="bg1"/>
                </a:solidFill>
              </a:rPr>
              <a:t>，可预览帧动画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</a:rPr>
              <a:t>TextureMerger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1363" r="1327" b="1655"/>
          <a:stretch/>
        </p:blipFill>
        <p:spPr>
          <a:xfrm>
            <a:off x="448817" y="2027879"/>
            <a:ext cx="5843318" cy="3643159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08" y="2027880"/>
            <a:ext cx="5167828" cy="37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墨守成规并不是万能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性能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80" y="2204404"/>
            <a:ext cx="4818459" cy="4319998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5898260" y="2204404"/>
            <a:ext cx="5473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</a:t>
            </a:r>
            <a:r>
              <a:rPr lang="en-US" altLang="zh-CN" sz="2400" dirty="0" smtClean="0">
                <a:solidFill>
                  <a:schemeClr val="bg1"/>
                </a:solidFill>
              </a:rPr>
              <a:t>ranslate </a:t>
            </a:r>
            <a:r>
              <a:rPr lang="zh-CN" altLang="en-US" sz="2400" dirty="0" smtClean="0">
                <a:solidFill>
                  <a:schemeClr val="bg1"/>
                </a:solidFill>
              </a:rPr>
              <a:t>应该明显优于 </a:t>
            </a:r>
            <a:r>
              <a:rPr lang="en-US" altLang="zh-CN" sz="2400" dirty="0" smtClean="0">
                <a:solidFill>
                  <a:schemeClr val="bg1"/>
                </a:solidFill>
              </a:rPr>
              <a:t>background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锯齿</a:t>
            </a:r>
            <a:r>
              <a:rPr lang="en-US" altLang="zh-CN" sz="2400" dirty="0" smtClean="0">
                <a:solidFill>
                  <a:schemeClr val="bg1"/>
                </a:solidFill>
              </a:rPr>
              <a:t>    </a:t>
            </a:r>
            <a:r>
              <a:rPr lang="en-US" altLang="zh-CN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  </a:t>
            </a:r>
            <a:r>
              <a:rPr lang="zh-CN" altLang="en-US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卡顿明显</a:t>
            </a:r>
            <a:endParaRPr lang="en-US" altLang="zh-CN" sz="24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图片太大？</a:t>
            </a:r>
            <a:endParaRPr lang="en-US" altLang="zh-CN" sz="24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42" y="4364403"/>
            <a:ext cx="3277816" cy="16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3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饼形 527"/>
          <p:cNvSpPr/>
          <p:nvPr/>
        </p:nvSpPr>
        <p:spPr>
          <a:xfrm rot="19626519">
            <a:off x="-91798" y="147824"/>
            <a:ext cx="11683527" cy="11683527"/>
          </a:xfrm>
          <a:prstGeom prst="pie">
            <a:avLst>
              <a:gd name="adj1" fmla="val 13050907"/>
              <a:gd name="adj2" fmla="val 17071898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5285361" y="5305565"/>
            <a:ext cx="899855" cy="1472533"/>
            <a:chOff x="5014913" y="2157414"/>
            <a:chExt cx="2457450" cy="4414836"/>
          </a:xfrm>
        </p:grpSpPr>
        <p:sp>
          <p:nvSpPr>
            <p:cNvPr id="95" name="圆角矩形 93"/>
            <p:cNvSpPr/>
            <p:nvPr/>
          </p:nvSpPr>
          <p:spPr>
            <a:xfrm>
              <a:off x="5014913" y="2157414"/>
              <a:ext cx="2457450" cy="4414836"/>
            </a:xfrm>
            <a:custGeom>
              <a:avLst/>
              <a:gdLst>
                <a:gd name="connsiteX0" fmla="*/ 0 w 1345789"/>
                <a:gd name="connsiteY0" fmla="*/ 118228 h 2417725"/>
                <a:gd name="connsiteX1" fmla="*/ 118228 w 1345789"/>
                <a:gd name="connsiteY1" fmla="*/ 0 h 2417725"/>
                <a:gd name="connsiteX2" fmla="*/ 1227561 w 1345789"/>
                <a:gd name="connsiteY2" fmla="*/ 0 h 2417725"/>
                <a:gd name="connsiteX3" fmla="*/ 1345789 w 1345789"/>
                <a:gd name="connsiteY3" fmla="*/ 118228 h 2417725"/>
                <a:gd name="connsiteX4" fmla="*/ 1345789 w 1345789"/>
                <a:gd name="connsiteY4" fmla="*/ 2299497 h 2417725"/>
                <a:gd name="connsiteX5" fmla="*/ 1227561 w 1345789"/>
                <a:gd name="connsiteY5" fmla="*/ 2417725 h 2417725"/>
                <a:gd name="connsiteX6" fmla="*/ 118228 w 1345789"/>
                <a:gd name="connsiteY6" fmla="*/ 2417725 h 2417725"/>
                <a:gd name="connsiteX7" fmla="*/ 0 w 1345789"/>
                <a:gd name="connsiteY7" fmla="*/ 2299497 h 2417725"/>
                <a:gd name="connsiteX8" fmla="*/ 0 w 1345789"/>
                <a:gd name="connsiteY8" fmla="*/ 118228 h 2417725"/>
                <a:gd name="connsiteX0" fmla="*/ 0 w 1345789"/>
                <a:gd name="connsiteY0" fmla="*/ 118228 h 2417725"/>
                <a:gd name="connsiteX1" fmla="*/ 118228 w 1345789"/>
                <a:gd name="connsiteY1" fmla="*/ 0 h 2417725"/>
                <a:gd name="connsiteX2" fmla="*/ 665452 w 1345789"/>
                <a:gd name="connsiteY2" fmla="*/ 11050 h 2417725"/>
                <a:gd name="connsiteX3" fmla="*/ 1227561 w 1345789"/>
                <a:gd name="connsiteY3" fmla="*/ 0 h 2417725"/>
                <a:gd name="connsiteX4" fmla="*/ 1345789 w 1345789"/>
                <a:gd name="connsiteY4" fmla="*/ 118228 h 2417725"/>
                <a:gd name="connsiteX5" fmla="*/ 1345789 w 1345789"/>
                <a:gd name="connsiteY5" fmla="*/ 2299497 h 2417725"/>
                <a:gd name="connsiteX6" fmla="*/ 1227561 w 1345789"/>
                <a:gd name="connsiteY6" fmla="*/ 2417725 h 2417725"/>
                <a:gd name="connsiteX7" fmla="*/ 118228 w 1345789"/>
                <a:gd name="connsiteY7" fmla="*/ 2417725 h 2417725"/>
                <a:gd name="connsiteX8" fmla="*/ 0 w 1345789"/>
                <a:gd name="connsiteY8" fmla="*/ 2299497 h 2417725"/>
                <a:gd name="connsiteX9" fmla="*/ 0 w 1345789"/>
                <a:gd name="connsiteY9" fmla="*/ 118228 h 24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5789" h="2417725">
                  <a:moveTo>
                    <a:pt x="0" y="118228"/>
                  </a:moveTo>
                  <a:cubicBezTo>
                    <a:pt x="0" y="52932"/>
                    <a:pt x="52932" y="0"/>
                    <a:pt x="118228" y="0"/>
                  </a:cubicBezTo>
                  <a:lnTo>
                    <a:pt x="665452" y="11050"/>
                  </a:lnTo>
                  <a:lnTo>
                    <a:pt x="1227561" y="0"/>
                  </a:lnTo>
                  <a:cubicBezTo>
                    <a:pt x="1292857" y="0"/>
                    <a:pt x="1345789" y="52932"/>
                    <a:pt x="1345789" y="118228"/>
                  </a:cubicBezTo>
                  <a:lnTo>
                    <a:pt x="1345789" y="2299497"/>
                  </a:lnTo>
                  <a:cubicBezTo>
                    <a:pt x="1345789" y="2364793"/>
                    <a:pt x="1292857" y="2417725"/>
                    <a:pt x="1227561" y="2417725"/>
                  </a:cubicBezTo>
                  <a:lnTo>
                    <a:pt x="118228" y="2417725"/>
                  </a:lnTo>
                  <a:cubicBezTo>
                    <a:pt x="52932" y="2417725"/>
                    <a:pt x="0" y="2364793"/>
                    <a:pt x="0" y="2299497"/>
                  </a:cubicBezTo>
                  <a:lnTo>
                    <a:pt x="0" y="11822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143500" y="2529809"/>
              <a:ext cx="2185987" cy="359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5972571" y="6260424"/>
              <a:ext cx="527844" cy="179815"/>
            </a:xfrm>
            <a:prstGeom prst="roundRect">
              <a:avLst>
                <a:gd name="adj" fmla="val 50000"/>
              </a:avLst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5972571" y="2397798"/>
              <a:ext cx="527844" cy="51766"/>
            </a:xfrm>
            <a:prstGeom prst="roundRect">
              <a:avLst>
                <a:gd name="adj" fmla="val 50000"/>
              </a:avLst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6183721" y="2243612"/>
              <a:ext cx="100000" cy="100000"/>
            </a:xfrm>
            <a:prstGeom prst="ellipse">
              <a:avLst/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5" name="饼形 224"/>
          <p:cNvSpPr/>
          <p:nvPr/>
        </p:nvSpPr>
        <p:spPr>
          <a:xfrm rot="19626519">
            <a:off x="594778" y="825533"/>
            <a:ext cx="10452209" cy="10452209"/>
          </a:xfrm>
          <a:prstGeom prst="pie">
            <a:avLst>
              <a:gd name="adj1" fmla="val 12013266"/>
              <a:gd name="adj2" fmla="val 1814176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03090" y="598788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目录</a:t>
            </a:r>
            <a:endParaRPr lang="zh-CN" altLang="en-US" sz="4400" dirty="0">
              <a:solidFill>
                <a:srgbClr val="71CAE0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391776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0137092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10723247" y="47998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5459302" y="5774194"/>
            <a:ext cx="554888" cy="554888"/>
          </a:xfrm>
          <a:prstGeom prst="ellipse">
            <a:avLst/>
          </a:prstGeom>
          <a:solidFill>
            <a:srgbClr val="71C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组合 232"/>
          <p:cNvGrpSpPr/>
          <p:nvPr/>
        </p:nvGrpSpPr>
        <p:grpSpPr>
          <a:xfrm>
            <a:off x="6853145" y="1880342"/>
            <a:ext cx="4131582" cy="1147975"/>
            <a:chOff x="6839257" y="2139082"/>
            <a:chExt cx="4767468" cy="1324658"/>
          </a:xfrm>
        </p:grpSpPr>
        <p:grpSp>
          <p:nvGrpSpPr>
            <p:cNvPr id="231" name="组合 230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229" name="椭圆 228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五边形 229"/>
              <p:cNvSpPr/>
              <p:nvPr/>
            </p:nvSpPr>
            <p:spPr>
              <a:xfrm>
                <a:off x="7855355" y="2353399"/>
                <a:ext cx="3751370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1" name="椭圆 220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7" name="图表 246"/>
          <p:cNvGraphicFramePr/>
          <p:nvPr>
            <p:extLst>
              <p:ext uri="{D42A27DB-BD31-4B8C-83A1-F6EECF244321}">
                <p14:modId xmlns:p14="http://schemas.microsoft.com/office/powerpoint/2010/main" val="3488103977"/>
              </p:ext>
            </p:extLst>
          </p:nvPr>
        </p:nvGraphicFramePr>
        <p:xfrm>
          <a:off x="872066" y="2725485"/>
          <a:ext cx="4957247" cy="2978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8" name="矩形 247"/>
          <p:cNvSpPr/>
          <p:nvPr/>
        </p:nvSpPr>
        <p:spPr>
          <a:xfrm>
            <a:off x="8014348" y="2180576"/>
            <a:ext cx="3088629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常用的动画方案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6863515" y="1910469"/>
            <a:ext cx="1121577" cy="1064790"/>
            <a:chOff x="7515477" y="634233"/>
            <a:chExt cx="2871689" cy="2871689"/>
          </a:xfrm>
        </p:grpSpPr>
        <p:sp>
          <p:nvSpPr>
            <p:cNvPr id="250" name="椭圆 249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1" name="组合 250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252" name="组合 251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324" name="直接连接符 323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椭圆 252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9" name="直接连接符 268"/>
              <p:cNvCxnSpPr>
                <a:endCxn id="253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>
                <a:endCxn id="261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>
                <a:endCxn id="253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>
                <a:stCxn id="253" idx="3"/>
                <a:endCxn id="254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>
                <a:stCxn id="254" idx="6"/>
                <a:endCxn id="255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>
                <a:stCxn id="267" idx="6"/>
                <a:endCxn id="263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>
                <a:stCxn id="267" idx="5"/>
                <a:endCxn id="258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>
                <a:stCxn id="256" idx="5"/>
                <a:endCxn id="267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>
                <a:stCxn id="268" idx="7"/>
                <a:endCxn id="256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>
                <a:stCxn id="268" idx="5"/>
                <a:endCxn id="260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>
                <a:stCxn id="260" idx="5"/>
                <a:endCxn id="264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>
                <a:stCxn id="264" idx="0"/>
                <a:endCxn id="258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>
                <a:stCxn id="258" idx="6"/>
                <a:endCxn id="262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>
                <a:stCxn id="266" idx="5"/>
                <a:endCxn id="259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>
                <a:stCxn id="263" idx="0"/>
                <a:endCxn id="255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>
                <a:stCxn id="256" idx="7"/>
                <a:endCxn id="255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>
                <a:stCxn id="254" idx="4"/>
                <a:endCxn id="256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>
                <a:stCxn id="261" idx="7"/>
                <a:endCxn id="254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>
                <a:stCxn id="261" idx="5"/>
                <a:endCxn id="256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>
                <a:stCxn id="261" idx="4"/>
                <a:endCxn id="268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>
                <a:stCxn id="255" idx="7"/>
                <a:endCxn id="259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>
                <a:stCxn id="266" idx="4"/>
                <a:endCxn id="255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>
                <a:stCxn id="259" idx="5"/>
                <a:endCxn id="265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/>
              <p:cNvCxnSpPr>
                <a:stCxn id="263" idx="7"/>
                <a:endCxn id="265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/>
              <p:cNvCxnSpPr>
                <a:stCxn id="265" idx="4"/>
                <a:endCxn id="257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/>
              <p:cNvCxnSpPr>
                <a:stCxn id="263" idx="6"/>
                <a:endCxn id="257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/>
              <p:cNvCxnSpPr>
                <a:stCxn id="257" idx="4"/>
                <a:endCxn id="262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>
                <a:stCxn id="258" idx="7"/>
                <a:endCxn id="263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>
                <a:stCxn id="264" idx="6"/>
                <a:endCxn id="262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>
                <a:stCxn id="260" idx="7"/>
                <a:endCxn id="267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>
                <a:stCxn id="253" idx="6"/>
                <a:endCxn id="266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/>
              <p:cNvCxnSpPr>
                <a:stCxn id="255" idx="6"/>
                <a:endCxn id="265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/>
              <p:cNvCxnSpPr>
                <a:stCxn id="267" idx="0"/>
                <a:endCxn id="255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/>
              <p:cNvCxnSpPr>
                <a:endCxn id="268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/>
              <p:cNvCxnSpPr>
                <a:endCxn id="261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/>
              <p:cNvCxnSpPr>
                <a:endCxn id="254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/>
              <p:cNvCxnSpPr>
                <a:endCxn id="253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/>
              <p:cNvCxnSpPr>
                <a:endCxn id="266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/>
              <p:cNvCxnSpPr>
                <a:endCxn id="259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/>
              <p:cNvCxnSpPr>
                <a:endCxn id="257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/>
              <p:cNvCxnSpPr>
                <a:endCxn id="257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 309"/>
              <p:cNvCxnSpPr>
                <a:endCxn id="264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 310"/>
              <p:cNvCxnSpPr>
                <a:endCxn id="264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 311"/>
              <p:cNvCxnSpPr>
                <a:endCxn id="268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/>
              <p:cNvCxnSpPr>
                <a:endCxn id="259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/>
              <p:cNvCxnSpPr>
                <a:endCxn id="265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接连接符 314"/>
              <p:cNvCxnSpPr>
                <a:stCxn id="260" idx="6"/>
                <a:endCxn id="258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6" name="椭圆 315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3" name="直接连接符 322"/>
              <p:cNvCxnSpPr>
                <a:endCxn id="260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5" name="文本框 524"/>
          <p:cNvSpPr txBox="1"/>
          <p:nvPr/>
        </p:nvSpPr>
        <p:spPr>
          <a:xfrm>
            <a:off x="7102784" y="1953322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8" name="组合 517"/>
          <p:cNvGrpSpPr/>
          <p:nvPr/>
        </p:nvGrpSpPr>
        <p:grpSpPr>
          <a:xfrm>
            <a:off x="6874867" y="3087769"/>
            <a:ext cx="4131582" cy="1147975"/>
            <a:chOff x="6839257" y="2139082"/>
            <a:chExt cx="4767468" cy="1324658"/>
          </a:xfrm>
        </p:grpSpPr>
        <p:grpSp>
          <p:nvGrpSpPr>
            <p:cNvPr id="519" name="组合 518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521" name="椭圆 520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五边形 521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0" name="椭圆 519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3" name="矩形 522"/>
          <p:cNvSpPr/>
          <p:nvPr/>
        </p:nvSpPr>
        <p:spPr>
          <a:xfrm>
            <a:off x="8036070" y="3388003"/>
            <a:ext cx="2785003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移动端屏幕适配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618" name="组合 617"/>
          <p:cNvGrpSpPr/>
          <p:nvPr/>
        </p:nvGrpSpPr>
        <p:grpSpPr>
          <a:xfrm>
            <a:off x="6868376" y="4298165"/>
            <a:ext cx="4131583" cy="1147975"/>
            <a:chOff x="6839257" y="2139082"/>
            <a:chExt cx="4767468" cy="1324658"/>
          </a:xfrm>
        </p:grpSpPr>
        <p:grpSp>
          <p:nvGrpSpPr>
            <p:cNvPr id="710" name="组合 709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712" name="椭圆 711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13" name="五边形 712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711" name="椭圆 710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619" name="矩形 618"/>
          <p:cNvSpPr/>
          <p:nvPr/>
        </p:nvSpPr>
        <p:spPr>
          <a:xfrm>
            <a:off x="8029578" y="4598399"/>
            <a:ext cx="2698027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性能监控与优化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714" name="组合 713"/>
          <p:cNvGrpSpPr/>
          <p:nvPr/>
        </p:nvGrpSpPr>
        <p:grpSpPr>
          <a:xfrm>
            <a:off x="6853144" y="5505509"/>
            <a:ext cx="4131583" cy="1147975"/>
            <a:chOff x="6839257" y="2139082"/>
            <a:chExt cx="4767468" cy="1324658"/>
          </a:xfrm>
        </p:grpSpPr>
        <p:grpSp>
          <p:nvGrpSpPr>
            <p:cNvPr id="806" name="组合 805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808" name="椭圆 807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09" name="五边形 808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807" name="椭圆 806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10" name="组合 809"/>
          <p:cNvGrpSpPr/>
          <p:nvPr/>
        </p:nvGrpSpPr>
        <p:grpSpPr>
          <a:xfrm>
            <a:off x="6879063" y="3125524"/>
            <a:ext cx="1121577" cy="1064790"/>
            <a:chOff x="7515477" y="634233"/>
            <a:chExt cx="2871689" cy="2871689"/>
          </a:xfrm>
        </p:grpSpPr>
        <p:sp>
          <p:nvSpPr>
            <p:cNvPr id="811" name="椭圆 810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2" name="组合 811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813" name="组合 812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885" name="直接连接符 884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直接连接符 885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直接连接符 886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直接连接符 887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直接连接符 888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直接连接符 889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直接连接符 890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直接连接符 891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直接连接符 892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直接连接符 893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直接连接符 894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直接连接符 895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直接连接符 896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直接连接符 897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4" name="椭圆 813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5" name="椭圆 814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6" name="椭圆 815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7" name="椭圆 816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8" name="椭圆 817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9" name="椭圆 818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0" name="椭圆 819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1" name="椭圆 820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2" name="椭圆 821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3" name="椭圆 822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4" name="椭圆 823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5" name="椭圆 824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椭圆 825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椭圆 826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椭圆 827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椭圆 828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0" name="直接连接符 829"/>
              <p:cNvCxnSpPr>
                <a:endCxn id="814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接连接符 830"/>
              <p:cNvCxnSpPr>
                <a:endCxn id="822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接连接符 831"/>
              <p:cNvCxnSpPr>
                <a:endCxn id="814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接连接符 832"/>
              <p:cNvCxnSpPr>
                <a:stCxn id="814" idx="3"/>
                <a:endCxn id="815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接连接符 833"/>
              <p:cNvCxnSpPr>
                <a:stCxn id="815" idx="6"/>
                <a:endCxn id="816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接连接符 834"/>
              <p:cNvCxnSpPr>
                <a:stCxn id="828" idx="6"/>
                <a:endCxn id="824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接连接符 835"/>
              <p:cNvCxnSpPr>
                <a:stCxn id="828" idx="5"/>
                <a:endCxn id="819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接连接符 836"/>
              <p:cNvCxnSpPr>
                <a:stCxn id="817" idx="5"/>
                <a:endCxn id="828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接连接符 837"/>
              <p:cNvCxnSpPr>
                <a:stCxn id="829" idx="7"/>
                <a:endCxn id="817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接连接符 838"/>
              <p:cNvCxnSpPr>
                <a:stCxn id="829" idx="5"/>
                <a:endCxn id="821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接连接符 839"/>
              <p:cNvCxnSpPr>
                <a:stCxn id="821" idx="5"/>
                <a:endCxn id="825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/>
              <p:cNvCxnSpPr>
                <a:stCxn id="825" idx="0"/>
                <a:endCxn id="819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/>
              <p:cNvCxnSpPr>
                <a:stCxn id="819" idx="6"/>
                <a:endCxn id="823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/>
              <p:cNvCxnSpPr>
                <a:stCxn id="827" idx="5"/>
                <a:endCxn id="820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接连接符 843"/>
              <p:cNvCxnSpPr>
                <a:stCxn id="824" idx="0"/>
                <a:endCxn id="816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/>
              <p:cNvCxnSpPr>
                <a:stCxn id="817" idx="7"/>
                <a:endCxn id="816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/>
              <p:cNvCxnSpPr>
                <a:stCxn id="815" idx="4"/>
                <a:endCxn id="817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/>
              <p:cNvCxnSpPr>
                <a:stCxn id="822" idx="7"/>
                <a:endCxn id="815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/>
              <p:cNvCxnSpPr>
                <a:stCxn id="822" idx="5"/>
                <a:endCxn id="817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/>
              <p:cNvCxnSpPr>
                <a:stCxn id="822" idx="4"/>
                <a:endCxn id="829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/>
              <p:cNvCxnSpPr>
                <a:stCxn id="816" idx="7"/>
                <a:endCxn id="820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接连接符 850"/>
              <p:cNvCxnSpPr>
                <a:stCxn id="827" idx="4"/>
                <a:endCxn id="816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接连接符 851"/>
              <p:cNvCxnSpPr>
                <a:stCxn id="820" idx="5"/>
                <a:endCxn id="826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接连接符 852"/>
              <p:cNvCxnSpPr>
                <a:stCxn id="824" idx="7"/>
                <a:endCxn id="826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接连接符 853"/>
              <p:cNvCxnSpPr>
                <a:stCxn id="826" idx="4"/>
                <a:endCxn id="818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接连接符 854"/>
              <p:cNvCxnSpPr>
                <a:stCxn id="824" idx="6"/>
                <a:endCxn id="818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接连接符 855"/>
              <p:cNvCxnSpPr>
                <a:stCxn id="818" idx="4"/>
                <a:endCxn id="823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接连接符 856"/>
              <p:cNvCxnSpPr>
                <a:stCxn id="819" idx="7"/>
                <a:endCxn id="824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接连接符 857"/>
              <p:cNvCxnSpPr>
                <a:stCxn id="825" idx="6"/>
                <a:endCxn id="823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接连接符 858"/>
              <p:cNvCxnSpPr>
                <a:stCxn id="821" idx="7"/>
                <a:endCxn id="828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接连接符 859"/>
              <p:cNvCxnSpPr>
                <a:stCxn id="814" idx="6"/>
                <a:endCxn id="827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接连接符 860"/>
              <p:cNvCxnSpPr>
                <a:stCxn id="816" idx="6"/>
                <a:endCxn id="826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接连接符 861"/>
              <p:cNvCxnSpPr>
                <a:stCxn id="828" idx="0"/>
                <a:endCxn id="816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接连接符 862"/>
              <p:cNvCxnSpPr>
                <a:endCxn id="829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接连接符 863"/>
              <p:cNvCxnSpPr>
                <a:endCxn id="822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接连接符 864"/>
              <p:cNvCxnSpPr>
                <a:endCxn id="815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/>
              <p:cNvCxnSpPr>
                <a:endCxn id="814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接连接符 866"/>
              <p:cNvCxnSpPr>
                <a:endCxn id="827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接连接符 867"/>
              <p:cNvCxnSpPr>
                <a:endCxn id="820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接连接符 868"/>
              <p:cNvCxnSpPr>
                <a:endCxn id="818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接连接符 869"/>
              <p:cNvCxnSpPr>
                <a:endCxn id="818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接连接符 870"/>
              <p:cNvCxnSpPr>
                <a:endCxn id="825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直接连接符 871"/>
              <p:cNvCxnSpPr>
                <a:endCxn id="825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直接连接符 872"/>
              <p:cNvCxnSpPr>
                <a:endCxn id="829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直接连接符 873"/>
              <p:cNvCxnSpPr>
                <a:endCxn id="820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接连接符 874"/>
              <p:cNvCxnSpPr>
                <a:endCxn id="826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接连接符 875"/>
              <p:cNvCxnSpPr>
                <a:stCxn id="821" idx="6"/>
                <a:endCxn id="819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7" name="椭圆 876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8" name="椭圆 877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9" name="椭圆 878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0" name="椭圆 879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1" name="椭圆 880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2" name="椭圆 881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3" name="椭圆 882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84" name="直接连接符 883"/>
              <p:cNvCxnSpPr>
                <a:endCxn id="821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5" name="矩形 714"/>
          <p:cNvSpPr/>
          <p:nvPr/>
        </p:nvSpPr>
        <p:spPr>
          <a:xfrm>
            <a:off x="8014346" y="5805743"/>
            <a:ext cx="3258837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自动化与可配置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899" name="组合 898"/>
          <p:cNvGrpSpPr/>
          <p:nvPr/>
        </p:nvGrpSpPr>
        <p:grpSpPr>
          <a:xfrm>
            <a:off x="6874867" y="4343437"/>
            <a:ext cx="1121577" cy="1064790"/>
            <a:chOff x="7515477" y="634233"/>
            <a:chExt cx="2871689" cy="2871689"/>
          </a:xfrm>
        </p:grpSpPr>
        <p:sp>
          <p:nvSpPr>
            <p:cNvPr id="900" name="椭圆 899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901" name="组合 900"/>
            <p:cNvGrpSpPr/>
            <p:nvPr/>
          </p:nvGrpSpPr>
          <p:grpSpPr>
            <a:xfrm>
              <a:off x="7605484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902" name="组合 901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974" name="直接连接符 973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5" name="直接连接符 974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6" name="直接连接符 975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7" name="直接连接符 976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8" name="直接连接符 977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直接连接符 978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直接连接符 979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1" name="直接连接符 980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直接连接符 981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直接连接符 982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4" name="直接连接符 983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5" name="直接连接符 984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6" name="直接连接符 985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直接连接符 986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3" name="椭圆 902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4" name="椭圆 903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5" name="椭圆 904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6" name="椭圆 905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7" name="椭圆 906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8" name="椭圆 907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9" name="椭圆 908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0" name="椭圆 909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1" name="椭圆 910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2" name="椭圆 911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3" name="椭圆 912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4" name="椭圆 913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5" name="椭圆 914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6" name="椭圆 915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7" name="椭圆 916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8" name="椭圆 917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919" name="直接连接符 918"/>
              <p:cNvCxnSpPr>
                <a:endCxn id="903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直接连接符 919"/>
              <p:cNvCxnSpPr>
                <a:endCxn id="911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直接连接符 920"/>
              <p:cNvCxnSpPr>
                <a:endCxn id="903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直接连接符 921"/>
              <p:cNvCxnSpPr>
                <a:stCxn id="903" idx="3"/>
                <a:endCxn id="904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直接连接符 922"/>
              <p:cNvCxnSpPr>
                <a:stCxn id="904" idx="6"/>
                <a:endCxn id="905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直接连接符 923"/>
              <p:cNvCxnSpPr>
                <a:stCxn id="917" idx="6"/>
                <a:endCxn id="913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直接连接符 924"/>
              <p:cNvCxnSpPr>
                <a:stCxn id="917" idx="5"/>
                <a:endCxn id="908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直接连接符 925"/>
              <p:cNvCxnSpPr>
                <a:stCxn id="906" idx="5"/>
                <a:endCxn id="917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直接连接符 926"/>
              <p:cNvCxnSpPr>
                <a:stCxn id="918" idx="7"/>
                <a:endCxn id="906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直接连接符 927"/>
              <p:cNvCxnSpPr>
                <a:stCxn id="918" idx="5"/>
                <a:endCxn id="910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直接连接符 928"/>
              <p:cNvCxnSpPr>
                <a:stCxn id="910" idx="5"/>
                <a:endCxn id="914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直接连接符 929"/>
              <p:cNvCxnSpPr>
                <a:stCxn id="914" idx="0"/>
                <a:endCxn id="908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直接连接符 930"/>
              <p:cNvCxnSpPr>
                <a:stCxn id="908" idx="6"/>
                <a:endCxn id="912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直接连接符 931"/>
              <p:cNvCxnSpPr>
                <a:stCxn id="916" idx="5"/>
                <a:endCxn id="909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直接连接符 932"/>
              <p:cNvCxnSpPr>
                <a:stCxn id="913" idx="0"/>
                <a:endCxn id="905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直接连接符 933"/>
              <p:cNvCxnSpPr>
                <a:stCxn id="906" idx="7"/>
                <a:endCxn id="905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直接连接符 934"/>
              <p:cNvCxnSpPr>
                <a:stCxn id="904" idx="4"/>
                <a:endCxn id="906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直接连接符 935"/>
              <p:cNvCxnSpPr>
                <a:stCxn id="911" idx="7"/>
                <a:endCxn id="904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直接连接符 936"/>
              <p:cNvCxnSpPr>
                <a:stCxn id="911" idx="5"/>
                <a:endCxn id="906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直接连接符 937"/>
              <p:cNvCxnSpPr>
                <a:stCxn id="911" idx="4"/>
                <a:endCxn id="918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直接连接符 938"/>
              <p:cNvCxnSpPr>
                <a:stCxn id="905" idx="7"/>
                <a:endCxn id="909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直接连接符 939"/>
              <p:cNvCxnSpPr>
                <a:stCxn id="916" idx="4"/>
                <a:endCxn id="905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直接连接符 940"/>
              <p:cNvCxnSpPr>
                <a:stCxn id="909" idx="5"/>
                <a:endCxn id="915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直接连接符 941"/>
              <p:cNvCxnSpPr>
                <a:stCxn id="913" idx="7"/>
                <a:endCxn id="915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直接连接符 942"/>
              <p:cNvCxnSpPr>
                <a:stCxn id="915" idx="4"/>
                <a:endCxn id="907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直接连接符 943"/>
              <p:cNvCxnSpPr>
                <a:stCxn id="913" idx="6"/>
                <a:endCxn id="907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直接连接符 944"/>
              <p:cNvCxnSpPr>
                <a:stCxn id="907" idx="4"/>
                <a:endCxn id="912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直接连接符 945"/>
              <p:cNvCxnSpPr>
                <a:stCxn id="908" idx="7"/>
                <a:endCxn id="913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直接连接符 946"/>
              <p:cNvCxnSpPr>
                <a:stCxn id="914" idx="6"/>
                <a:endCxn id="912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直接连接符 947"/>
              <p:cNvCxnSpPr>
                <a:stCxn id="910" idx="7"/>
                <a:endCxn id="917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直接连接符 948"/>
              <p:cNvCxnSpPr>
                <a:stCxn id="903" idx="6"/>
                <a:endCxn id="916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直接连接符 949"/>
              <p:cNvCxnSpPr>
                <a:stCxn id="905" idx="6"/>
                <a:endCxn id="915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直接连接符 950"/>
              <p:cNvCxnSpPr>
                <a:stCxn id="917" idx="0"/>
                <a:endCxn id="905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直接连接符 951"/>
              <p:cNvCxnSpPr>
                <a:endCxn id="918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直接连接符 952"/>
              <p:cNvCxnSpPr>
                <a:endCxn id="911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直接连接符 953"/>
              <p:cNvCxnSpPr>
                <a:endCxn id="904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直接连接符 954"/>
              <p:cNvCxnSpPr>
                <a:endCxn id="903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直接连接符 955"/>
              <p:cNvCxnSpPr>
                <a:endCxn id="916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直接连接符 956"/>
              <p:cNvCxnSpPr>
                <a:endCxn id="909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直接连接符 957"/>
              <p:cNvCxnSpPr>
                <a:endCxn id="907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直接连接符 958"/>
              <p:cNvCxnSpPr>
                <a:endCxn id="907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直接连接符 959"/>
              <p:cNvCxnSpPr>
                <a:endCxn id="914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直接连接符 960"/>
              <p:cNvCxnSpPr>
                <a:endCxn id="914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直接连接符 961"/>
              <p:cNvCxnSpPr>
                <a:endCxn id="918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直接连接符 962"/>
              <p:cNvCxnSpPr>
                <a:endCxn id="909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直接连接符 963"/>
              <p:cNvCxnSpPr>
                <a:endCxn id="915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直接连接符 964"/>
              <p:cNvCxnSpPr>
                <a:stCxn id="910" idx="6"/>
                <a:endCxn id="908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6" name="椭圆 965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7" name="椭圆 966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8" name="椭圆 967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9" name="椭圆 968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0" name="椭圆 969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1" name="椭圆 970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2" name="椭圆 971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973" name="直接连接符 972"/>
              <p:cNvCxnSpPr>
                <a:endCxn id="910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8" name="组合 987"/>
          <p:cNvGrpSpPr/>
          <p:nvPr/>
        </p:nvGrpSpPr>
        <p:grpSpPr>
          <a:xfrm>
            <a:off x="6874449" y="5533639"/>
            <a:ext cx="1121577" cy="1064790"/>
            <a:chOff x="7515477" y="634233"/>
            <a:chExt cx="2871689" cy="2871689"/>
          </a:xfrm>
        </p:grpSpPr>
        <p:sp>
          <p:nvSpPr>
            <p:cNvPr id="989" name="椭圆 988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990" name="组合 989"/>
            <p:cNvGrpSpPr/>
            <p:nvPr/>
          </p:nvGrpSpPr>
          <p:grpSpPr>
            <a:xfrm>
              <a:off x="7605484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991" name="组合 990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1063" name="直接连接符 1062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直接连接符 1063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5" name="直接连接符 1064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6" name="直接连接符 1065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7" name="直接连接符 1066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8" name="直接连接符 1067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9" name="直接连接符 1068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0" name="直接连接符 1069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1" name="直接连接符 1070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2" name="直接连接符 1071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3" name="直接连接符 1072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直接连接符 1073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直接连接符 1074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直接连接符 1075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2" name="椭圆 991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3" name="椭圆 992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4" name="椭圆 993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5" name="椭圆 994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6" name="椭圆 995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7" name="椭圆 996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8" name="椭圆 997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9" name="椭圆 998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0" name="椭圆 999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1" name="椭圆 1000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2" name="椭圆 1001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3" name="椭圆 1002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4" name="椭圆 1003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5" name="椭圆 1004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6" name="椭圆 1005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7" name="椭圆 1006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08" name="直接连接符 1007"/>
              <p:cNvCxnSpPr>
                <a:endCxn id="992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直接连接符 1008"/>
              <p:cNvCxnSpPr>
                <a:endCxn id="1000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直接连接符 1009"/>
              <p:cNvCxnSpPr>
                <a:endCxn id="992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直接连接符 1010"/>
              <p:cNvCxnSpPr>
                <a:stCxn id="992" idx="3"/>
                <a:endCxn id="993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直接连接符 1011"/>
              <p:cNvCxnSpPr>
                <a:stCxn id="993" idx="6"/>
                <a:endCxn id="994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直接连接符 1012"/>
              <p:cNvCxnSpPr>
                <a:stCxn id="1006" idx="6"/>
                <a:endCxn id="1002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直接连接符 1013"/>
              <p:cNvCxnSpPr>
                <a:stCxn id="1006" idx="5"/>
                <a:endCxn id="997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5" name="直接连接符 1014"/>
              <p:cNvCxnSpPr>
                <a:stCxn id="995" idx="5"/>
                <a:endCxn id="1006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6" name="直接连接符 1015"/>
              <p:cNvCxnSpPr>
                <a:stCxn id="1007" idx="7"/>
                <a:endCxn id="995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直接连接符 1016"/>
              <p:cNvCxnSpPr>
                <a:stCxn id="1007" idx="5"/>
                <a:endCxn id="999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直接连接符 1017"/>
              <p:cNvCxnSpPr>
                <a:stCxn id="999" idx="5"/>
                <a:endCxn id="1003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直接连接符 1018"/>
              <p:cNvCxnSpPr>
                <a:stCxn id="1003" idx="0"/>
                <a:endCxn id="997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直接连接符 1019"/>
              <p:cNvCxnSpPr>
                <a:stCxn id="997" idx="6"/>
                <a:endCxn id="1001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直接连接符 1020"/>
              <p:cNvCxnSpPr>
                <a:stCxn id="1005" idx="5"/>
                <a:endCxn id="998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直接连接符 1021"/>
              <p:cNvCxnSpPr>
                <a:stCxn id="1002" idx="0"/>
                <a:endCxn id="994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直接连接符 1022"/>
              <p:cNvCxnSpPr>
                <a:stCxn id="995" idx="7"/>
                <a:endCxn id="994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直接连接符 1023"/>
              <p:cNvCxnSpPr>
                <a:stCxn id="993" idx="4"/>
                <a:endCxn id="995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直接连接符 1024"/>
              <p:cNvCxnSpPr>
                <a:stCxn id="1000" idx="7"/>
                <a:endCxn id="993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直接连接符 1025"/>
              <p:cNvCxnSpPr>
                <a:stCxn id="1000" idx="5"/>
                <a:endCxn id="995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直接连接符 1026"/>
              <p:cNvCxnSpPr>
                <a:stCxn id="1000" idx="4"/>
                <a:endCxn id="1007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直接连接符 1027"/>
              <p:cNvCxnSpPr>
                <a:stCxn id="994" idx="7"/>
                <a:endCxn id="998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直接连接符 1028"/>
              <p:cNvCxnSpPr>
                <a:stCxn id="1005" idx="4"/>
                <a:endCxn id="994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直接连接符 1029"/>
              <p:cNvCxnSpPr>
                <a:stCxn id="998" idx="5"/>
                <a:endCxn id="1004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直接连接符 1030"/>
              <p:cNvCxnSpPr>
                <a:stCxn id="1002" idx="7"/>
                <a:endCxn id="1004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直接连接符 1031"/>
              <p:cNvCxnSpPr>
                <a:stCxn id="1004" idx="4"/>
                <a:endCxn id="996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直接连接符 1032"/>
              <p:cNvCxnSpPr>
                <a:stCxn id="1002" idx="6"/>
                <a:endCxn id="996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直接连接符 1033"/>
              <p:cNvCxnSpPr>
                <a:stCxn id="996" idx="4"/>
                <a:endCxn id="1001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直接连接符 1034"/>
              <p:cNvCxnSpPr>
                <a:stCxn id="997" idx="7"/>
                <a:endCxn id="1002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直接连接符 1035"/>
              <p:cNvCxnSpPr>
                <a:stCxn id="1003" idx="6"/>
                <a:endCxn id="1001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直接连接符 1036"/>
              <p:cNvCxnSpPr>
                <a:stCxn id="999" idx="7"/>
                <a:endCxn id="1006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直接连接符 1037"/>
              <p:cNvCxnSpPr>
                <a:stCxn id="992" idx="6"/>
                <a:endCxn id="1005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直接连接符 1038"/>
              <p:cNvCxnSpPr>
                <a:stCxn id="994" idx="6"/>
                <a:endCxn id="1004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直接连接符 1039"/>
              <p:cNvCxnSpPr>
                <a:stCxn id="1006" idx="0"/>
                <a:endCxn id="994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直接连接符 1040"/>
              <p:cNvCxnSpPr>
                <a:endCxn id="1007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直接连接符 1041"/>
              <p:cNvCxnSpPr>
                <a:endCxn id="1000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直接连接符 1042"/>
              <p:cNvCxnSpPr>
                <a:endCxn id="993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直接连接符 1043"/>
              <p:cNvCxnSpPr>
                <a:endCxn id="992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直接连接符 1044"/>
              <p:cNvCxnSpPr>
                <a:endCxn id="1005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直接连接符 1045"/>
              <p:cNvCxnSpPr>
                <a:endCxn id="998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直接连接符 1046"/>
              <p:cNvCxnSpPr>
                <a:endCxn id="996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直接连接符 1047"/>
              <p:cNvCxnSpPr>
                <a:endCxn id="996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直接连接符 1048"/>
              <p:cNvCxnSpPr>
                <a:endCxn id="1003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直接连接符 1049"/>
              <p:cNvCxnSpPr>
                <a:endCxn id="1003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直接连接符 1050"/>
              <p:cNvCxnSpPr>
                <a:endCxn id="1007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直接连接符 1051"/>
              <p:cNvCxnSpPr>
                <a:endCxn id="998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接连接符 1052"/>
              <p:cNvCxnSpPr>
                <a:endCxn id="1004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接连接符 1053"/>
              <p:cNvCxnSpPr>
                <a:stCxn id="999" idx="6"/>
                <a:endCxn id="997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5" name="椭圆 1054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6" name="椭圆 1055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7" name="椭圆 1056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8" name="椭圆 1057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9" name="椭圆 1058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60" name="椭圆 1059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61" name="椭圆 1060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62" name="直接连接符 1061"/>
              <p:cNvCxnSpPr>
                <a:endCxn id="999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1" name="文本框 524"/>
          <p:cNvSpPr txBox="1"/>
          <p:nvPr/>
        </p:nvSpPr>
        <p:spPr>
          <a:xfrm>
            <a:off x="7136537" y="4380834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6" name="文本框 1165"/>
          <p:cNvSpPr txBox="1"/>
          <p:nvPr/>
        </p:nvSpPr>
        <p:spPr>
          <a:xfrm>
            <a:off x="7130189" y="3153386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" name="文本框 524"/>
          <p:cNvSpPr txBox="1"/>
          <p:nvPr/>
        </p:nvSpPr>
        <p:spPr>
          <a:xfrm>
            <a:off x="7102782" y="5578489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023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性能调试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timeline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56" y="3242524"/>
            <a:ext cx="3219450" cy="2581275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1861456" y="2149813"/>
            <a:ext cx="3158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锯齿是如何产生的？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60377" y="3447748"/>
            <a:ext cx="3921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FPS</a:t>
            </a:r>
            <a:r>
              <a:rPr lang="zh-CN" altLang="en-US" sz="2400" dirty="0" smtClean="0">
                <a:solidFill>
                  <a:schemeClr val="bg1"/>
                </a:solidFill>
              </a:rPr>
              <a:t>降低时，</a:t>
            </a:r>
            <a:r>
              <a:rPr lang="en-US" altLang="zh-CN" sz="2400" dirty="0" smtClean="0">
                <a:solidFill>
                  <a:schemeClr val="bg1"/>
                </a:solidFill>
              </a:rPr>
              <a:t>GPU</a:t>
            </a:r>
            <a:r>
              <a:rPr lang="zh-CN" altLang="en-US" sz="2400" dirty="0" smtClean="0">
                <a:solidFill>
                  <a:schemeClr val="bg1"/>
                </a:solidFill>
              </a:rPr>
              <a:t>罢工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大</a:t>
            </a:r>
            <a:r>
              <a:rPr lang="zh-CN" altLang="en-US" sz="2400" dirty="0" smtClean="0">
                <a:solidFill>
                  <a:schemeClr val="bg1"/>
                </a:solidFill>
              </a:rPr>
              <a:t>图 </a:t>
            </a:r>
            <a:r>
              <a:rPr lang="en-US" altLang="zh-CN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丢帧</a:t>
            </a:r>
            <a:endParaRPr lang="en-US" altLang="zh-CN" sz="24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大</a:t>
            </a:r>
            <a:r>
              <a:rPr lang="zh-CN" altLang="en-US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图烧显卡</a:t>
            </a:r>
            <a:r>
              <a:rPr lang="zh-CN" alt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！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6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帧动画图片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性能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861455" y="2149813"/>
            <a:ext cx="502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帧</a:t>
            </a:r>
            <a:r>
              <a:rPr lang="zh-CN" altLang="en-US" sz="2800" dirty="0" smtClean="0">
                <a:solidFill>
                  <a:schemeClr val="bg1"/>
                </a:solidFill>
              </a:rPr>
              <a:t>动画图片组到底要不要合图？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861456" y="2964171"/>
            <a:ext cx="9225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无须合图：</a:t>
            </a:r>
            <a:r>
              <a:rPr lang="en-US" altLang="zh-CN" sz="2400" dirty="0" smtClean="0">
                <a:solidFill>
                  <a:schemeClr val="bg1"/>
                </a:solidFill>
              </a:rPr>
              <a:t>HTTP2.0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雪碧</a:t>
            </a:r>
            <a:r>
              <a:rPr lang="zh-CN" altLang="en-US" sz="2400" dirty="0" smtClean="0">
                <a:solidFill>
                  <a:schemeClr val="bg1"/>
                </a:solidFill>
              </a:rPr>
              <a:t>图：空白区域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r>
              <a:rPr lang="zh-CN" altLang="en-US" sz="2400" dirty="0" smtClean="0">
                <a:solidFill>
                  <a:schemeClr val="bg1"/>
                </a:solidFill>
              </a:rPr>
              <a:t>个动画大概</a:t>
            </a:r>
            <a:r>
              <a:rPr lang="en-US" altLang="zh-CN" sz="2400" dirty="0" smtClean="0">
                <a:solidFill>
                  <a:schemeClr val="bg1"/>
                </a:solidFill>
              </a:rPr>
              <a:t>40~50</a:t>
            </a:r>
            <a:r>
              <a:rPr lang="zh-CN" altLang="en-US" sz="2400" dirty="0" smtClean="0">
                <a:solidFill>
                  <a:schemeClr val="bg1"/>
                </a:solidFill>
              </a:rPr>
              <a:t>帧图片，单张图片要使用</a:t>
            </a:r>
            <a:r>
              <a:rPr lang="en-US" altLang="zh-CN" sz="2400" dirty="0" smtClean="0">
                <a:solidFill>
                  <a:schemeClr val="bg1"/>
                </a:solidFill>
              </a:rPr>
              <a:t>@2x </a:t>
            </a:r>
            <a:r>
              <a:rPr lang="zh-CN" altLang="en-US" sz="2400" dirty="0" smtClean="0">
                <a:solidFill>
                  <a:schemeClr val="bg1"/>
                </a:solidFill>
              </a:rPr>
              <a:t>图约</a:t>
            </a:r>
            <a:r>
              <a:rPr lang="en-US" altLang="zh-CN" sz="2400" dirty="0" smtClean="0">
                <a:solidFill>
                  <a:schemeClr val="bg1"/>
                </a:solidFill>
              </a:rPr>
              <a:t>500px </a:t>
            </a:r>
            <a:r>
              <a:rPr lang="zh-CN" altLang="en-US" sz="2400" dirty="0" smtClean="0">
                <a:solidFill>
                  <a:schemeClr val="bg1"/>
                </a:solidFill>
              </a:rPr>
              <a:t>* </a:t>
            </a:r>
            <a:r>
              <a:rPr lang="en-US" altLang="zh-CN" sz="2400" dirty="0" smtClean="0">
                <a:solidFill>
                  <a:schemeClr val="bg1"/>
                </a:solidFill>
              </a:rPr>
              <a:t>500px</a:t>
            </a:r>
            <a:r>
              <a:rPr lang="zh-CN" altLang="en-US" sz="2400" dirty="0" smtClean="0">
                <a:solidFill>
                  <a:schemeClr val="bg1"/>
                </a:solidFill>
              </a:rPr>
              <a:t>，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合并图：</a:t>
            </a:r>
            <a:r>
              <a:rPr lang="en-US" altLang="zh-CN" sz="2400" dirty="0" smtClean="0">
                <a:solidFill>
                  <a:schemeClr val="bg1"/>
                </a:solidFill>
              </a:rPr>
              <a:t>4000px * 3000px 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1861456" y="5566732"/>
            <a:ext cx="4782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是否有更好的方案？</a:t>
            </a:r>
            <a:endParaRPr lang="zh-CN" alt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050" name="Picture 2" descr="“吓死宝宝了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99" y="2411423"/>
            <a:ext cx="2390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帧动画优化方案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zip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压缩包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861456" y="2149813"/>
            <a:ext cx="3158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zip</a:t>
            </a:r>
            <a:r>
              <a:rPr lang="zh-CN" altLang="en-US" sz="2800" dirty="0" smtClean="0">
                <a:solidFill>
                  <a:schemeClr val="bg1"/>
                </a:solidFill>
              </a:rPr>
              <a:t>压缩包可行吗？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861455" y="2964171"/>
            <a:ext cx="91377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资源打包，减少请求数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避免单个大图渲染瓶颈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前端解压？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jszip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altLang="zh-CN" sz="2400" dirty="0">
                <a:solidFill>
                  <a:schemeClr val="bg1"/>
                </a:solidFill>
                <a:hlinkClick r:id="rId2"/>
              </a:rPr>
              <a:t>://stuk.github.io/jszip</a:t>
            </a:r>
            <a:r>
              <a:rPr lang="en-US" altLang="zh-CN" sz="2400" dirty="0" smtClean="0">
                <a:solidFill>
                  <a:schemeClr val="bg1"/>
                </a:solidFill>
                <a:hlinkClick r:id="rId2"/>
              </a:rPr>
              <a:t>/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bg1"/>
                </a:solidFill>
              </a:rPr>
              <a:t>j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szip</a:t>
            </a:r>
            <a:r>
              <a:rPr lang="zh-CN" altLang="en-US" sz="2400" dirty="0" smtClean="0">
                <a:solidFill>
                  <a:schemeClr val="bg1"/>
                </a:solidFill>
              </a:rPr>
              <a:t>解析出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ArrayBuffer</a:t>
            </a:r>
            <a:r>
              <a:rPr lang="zh-CN" altLang="en-US" sz="2400" dirty="0" smtClean="0">
                <a:solidFill>
                  <a:schemeClr val="bg1"/>
                </a:solidFill>
              </a:rPr>
              <a:t>，</a:t>
            </a:r>
            <a:r>
              <a:rPr lang="en-US" altLang="zh-CN" sz="2400" dirty="0" smtClean="0">
                <a:solidFill>
                  <a:schemeClr val="bg1"/>
                </a:solidFill>
              </a:rPr>
              <a:t>base64 ? Blob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</a:rPr>
              <a:t>URL.createObjectURL</a:t>
            </a:r>
            <a:r>
              <a:rPr lang="en-US" altLang="zh-CN" sz="2400" dirty="0" smtClean="0">
                <a:solidFill>
                  <a:schemeClr val="bg1"/>
                </a:solidFill>
              </a:rPr>
              <a:t>(blob)</a:t>
            </a:r>
          </a:p>
        </p:txBody>
      </p:sp>
    </p:spTree>
    <p:extLst>
      <p:ext uri="{BB962C8B-B14F-4D97-AF65-F5344CB8AC3E}">
        <p14:creationId xmlns:p14="http://schemas.microsoft.com/office/powerpoint/2010/main" val="106877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帧动画优化方案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zip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压缩包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/>
          <a:srcRect t="1083" r="24648" b="9888"/>
          <a:stretch/>
        </p:blipFill>
        <p:spPr>
          <a:xfrm>
            <a:off x="1951237" y="1371381"/>
            <a:ext cx="5843211" cy="5418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70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帧动画优化方案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zip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压缩包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68" y="2913775"/>
            <a:ext cx="5219723" cy="2616588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1591968" y="2231519"/>
            <a:ext cx="484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zip</a:t>
            </a:r>
            <a:r>
              <a:rPr lang="zh-CN" altLang="en-US" sz="2800" dirty="0" smtClean="0">
                <a:solidFill>
                  <a:schemeClr val="bg1"/>
                </a:solidFill>
              </a:rPr>
              <a:t>压缩包拉取并解析耗时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277191" y="3709926"/>
            <a:ext cx="4782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还能更快点吗？</a:t>
            </a:r>
            <a:endParaRPr lang="zh-CN" alt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96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帧动画优化方案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zip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压缩包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861456" y="2146487"/>
            <a:ext cx="9137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zip</a:t>
            </a:r>
            <a:r>
              <a:rPr lang="zh-CN" altLang="en-US" sz="2400" dirty="0" smtClean="0">
                <a:solidFill>
                  <a:schemeClr val="bg1"/>
                </a:solidFill>
              </a:rPr>
              <a:t>动画资源</a:t>
            </a:r>
            <a:r>
              <a:rPr lang="en-US" altLang="zh-CN" sz="2400" dirty="0" smtClean="0">
                <a:solidFill>
                  <a:schemeClr val="bg1"/>
                </a:solidFill>
              </a:rPr>
              <a:t>CDN</a:t>
            </a:r>
            <a:r>
              <a:rPr lang="zh-CN" altLang="en-US" sz="2400" dirty="0" smtClean="0">
                <a:solidFill>
                  <a:schemeClr val="bg1"/>
                </a:solidFill>
              </a:rPr>
              <a:t>部署，</a:t>
            </a:r>
            <a:r>
              <a:rPr lang="en-US" altLang="zh-CN" sz="2400" dirty="0" smtClean="0">
                <a:solidFill>
                  <a:schemeClr val="bg1"/>
                </a:solidFill>
              </a:rPr>
              <a:t>max-age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前端缓存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99" name="表格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46176"/>
              </p:ext>
            </p:extLst>
          </p:nvPr>
        </p:nvGraphicFramePr>
        <p:xfrm>
          <a:off x="1931313" y="3658910"/>
          <a:ext cx="7818489" cy="2546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729"/>
                <a:gridCol w="1910666"/>
                <a:gridCol w="1563698"/>
                <a:gridCol w="1563698"/>
                <a:gridCol w="1563698"/>
              </a:tblGrid>
              <a:tr h="848761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/>
                        <a:t>LocalStorage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/>
                        <a:t>webSQL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/>
                        <a:t>indexedDB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H5Data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8487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iOS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5MB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60MB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磁盘剩余空间</a:t>
                      </a:r>
                      <a:r>
                        <a:rPr lang="en-US" altLang="zh-CN" sz="1800" dirty="0" smtClean="0"/>
                        <a:t>50%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~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8487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Android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10MB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60MB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磁盘剩余空间</a:t>
                      </a:r>
                      <a:r>
                        <a:rPr lang="en-US" altLang="zh-CN" sz="1800" dirty="0" smtClean="0"/>
                        <a:t>50%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~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46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4" y="2128928"/>
            <a:ext cx="11519048" cy="387286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帧动画优化方案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err="1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indexedDB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6" name="椭圆 5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80" name="直接连接符 79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椭圆 8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连接符 24"/>
              <p:cNvCxnSpPr>
                <a:endCxn id="9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endCxn id="17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endCxn id="9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9" idx="3"/>
                <a:endCxn id="10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10" idx="6"/>
                <a:endCxn id="11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3" idx="6"/>
                <a:endCxn id="19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3" idx="5"/>
                <a:endCxn id="14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12" idx="5"/>
                <a:endCxn id="23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4" idx="7"/>
                <a:endCxn id="12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24" idx="5"/>
                <a:endCxn id="16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6" idx="5"/>
                <a:endCxn id="20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0"/>
                <a:endCxn id="14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4" idx="6"/>
                <a:endCxn id="18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22" idx="5"/>
                <a:endCxn id="15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19" idx="0"/>
                <a:endCxn id="11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2" idx="7"/>
                <a:endCxn id="11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0" idx="4"/>
                <a:endCxn id="12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7" idx="7"/>
                <a:endCxn id="10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17" idx="5"/>
                <a:endCxn id="12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17" idx="4"/>
                <a:endCxn id="24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1" idx="7"/>
                <a:endCxn id="15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22" idx="4"/>
                <a:endCxn id="11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5" idx="5"/>
                <a:endCxn id="21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9" idx="7"/>
                <a:endCxn id="21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21" idx="4"/>
                <a:endCxn id="13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9" idx="6"/>
                <a:endCxn id="13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3" idx="4"/>
                <a:endCxn id="18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19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20" idx="6"/>
                <a:endCxn id="18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16" idx="7"/>
                <a:endCxn id="23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9" idx="6"/>
                <a:endCxn id="22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11" idx="6"/>
                <a:endCxn id="21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23" idx="0"/>
                <a:endCxn id="11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24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17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10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9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22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5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3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3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0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20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24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endCxn id="15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endCxn id="21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16" idx="6"/>
                <a:endCxn id="14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椭圆 71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9" name="直接连接符 78"/>
              <p:cNvCxnSpPr>
                <a:endCxn id="16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5" name="直接连接符 94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25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帧动画优化方案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err="1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indexedDB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6" name="椭圆 5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80" name="直接连接符 79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椭圆 8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连接符 24"/>
              <p:cNvCxnSpPr>
                <a:endCxn id="9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endCxn id="17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endCxn id="9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9" idx="3"/>
                <a:endCxn id="10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10" idx="6"/>
                <a:endCxn id="11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3" idx="6"/>
                <a:endCxn id="19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3" idx="5"/>
                <a:endCxn id="14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12" idx="5"/>
                <a:endCxn id="23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4" idx="7"/>
                <a:endCxn id="12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24" idx="5"/>
                <a:endCxn id="16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6" idx="5"/>
                <a:endCxn id="20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0"/>
                <a:endCxn id="14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4" idx="6"/>
                <a:endCxn id="18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22" idx="5"/>
                <a:endCxn id="15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19" idx="0"/>
                <a:endCxn id="11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2" idx="7"/>
                <a:endCxn id="11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0" idx="4"/>
                <a:endCxn id="12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7" idx="7"/>
                <a:endCxn id="10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17" idx="5"/>
                <a:endCxn id="12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17" idx="4"/>
                <a:endCxn id="24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1" idx="7"/>
                <a:endCxn id="15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22" idx="4"/>
                <a:endCxn id="11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5" idx="5"/>
                <a:endCxn id="21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9" idx="7"/>
                <a:endCxn id="21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21" idx="4"/>
                <a:endCxn id="13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9" idx="6"/>
                <a:endCxn id="13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3" idx="4"/>
                <a:endCxn id="18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19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20" idx="6"/>
                <a:endCxn id="18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16" idx="7"/>
                <a:endCxn id="23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9" idx="6"/>
                <a:endCxn id="22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11" idx="6"/>
                <a:endCxn id="21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23" idx="0"/>
                <a:endCxn id="11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24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17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10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9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22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5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3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3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0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20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24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endCxn id="15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endCxn id="21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16" idx="6"/>
                <a:endCxn id="14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椭圆 71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9" name="直接连接符 78"/>
              <p:cNvCxnSpPr>
                <a:endCxn id="16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5" name="直接连接符 94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5" name="直接箭头连接符 124"/>
          <p:cNvCxnSpPr/>
          <p:nvPr/>
        </p:nvCxnSpPr>
        <p:spPr>
          <a:xfrm>
            <a:off x="5206999" y="2033432"/>
            <a:ext cx="1" cy="6928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流程图: 决策 126"/>
          <p:cNvSpPr/>
          <p:nvPr/>
        </p:nvSpPr>
        <p:spPr>
          <a:xfrm>
            <a:off x="4295773" y="2717609"/>
            <a:ext cx="1799166" cy="671448"/>
          </a:xfrm>
          <a:prstGeom prst="flowChartDecisi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/>
          <p:cNvSpPr txBox="1"/>
          <p:nvPr/>
        </p:nvSpPr>
        <p:spPr>
          <a:xfrm>
            <a:off x="4436872" y="1636087"/>
            <a:ext cx="1497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准备动画资源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4646739" y="2853493"/>
            <a:ext cx="149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z</a:t>
            </a:r>
            <a:r>
              <a:rPr lang="en-US" altLang="zh-CN" dirty="0" smtClean="0">
                <a:solidFill>
                  <a:schemeClr val="bg1"/>
                </a:solidFill>
              </a:rPr>
              <a:t>ip</a:t>
            </a:r>
            <a:r>
              <a:rPr lang="zh-CN" altLang="en-US" dirty="0">
                <a:solidFill>
                  <a:schemeClr val="bg1"/>
                </a:solidFill>
              </a:rPr>
              <a:t>已</a:t>
            </a:r>
            <a:r>
              <a:rPr lang="zh-CN" altLang="en-US" dirty="0" smtClean="0">
                <a:solidFill>
                  <a:schemeClr val="bg1"/>
                </a:solidFill>
              </a:rPr>
              <a:t>下载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0" name="直接箭头连接符 129"/>
          <p:cNvCxnSpPr>
            <a:stCxn id="127" idx="2"/>
            <a:endCxn id="132" idx="0"/>
          </p:cNvCxnSpPr>
          <p:nvPr/>
        </p:nvCxnSpPr>
        <p:spPr>
          <a:xfrm>
            <a:off x="5195356" y="3389057"/>
            <a:ext cx="4236" cy="7596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4804831" y="3582067"/>
            <a:ext cx="558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是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4451351" y="4148689"/>
            <a:ext cx="1496482" cy="4429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读 </a:t>
            </a:r>
            <a:r>
              <a:rPr lang="en-US" altLang="zh-CN" dirty="0" err="1" smtClean="0"/>
              <a:t>indexedDB</a:t>
            </a:r>
            <a:endParaRPr lang="en-US" altLang="zh-CN" dirty="0" smtClean="0"/>
          </a:p>
        </p:txBody>
      </p:sp>
      <p:sp>
        <p:nvSpPr>
          <p:cNvPr id="137" name="矩形 136"/>
          <p:cNvSpPr/>
          <p:nvPr/>
        </p:nvSpPr>
        <p:spPr>
          <a:xfrm>
            <a:off x="6821644" y="2772824"/>
            <a:ext cx="1448541" cy="557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下载</a:t>
            </a:r>
            <a:r>
              <a:rPr lang="en-US" altLang="zh-CN" dirty="0" smtClean="0"/>
              <a:t>zip</a:t>
            </a:r>
          </a:p>
        </p:txBody>
      </p:sp>
      <p:sp>
        <p:nvSpPr>
          <p:cNvPr id="140" name="文本框 139"/>
          <p:cNvSpPr txBox="1"/>
          <p:nvPr/>
        </p:nvSpPr>
        <p:spPr>
          <a:xfrm>
            <a:off x="6064937" y="2693815"/>
            <a:ext cx="558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否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41" name="直接箭头连接符 140"/>
          <p:cNvCxnSpPr>
            <a:endCxn id="137" idx="1"/>
          </p:cNvCxnSpPr>
          <p:nvPr/>
        </p:nvCxnSpPr>
        <p:spPr>
          <a:xfrm>
            <a:off x="6094939" y="3046478"/>
            <a:ext cx="726705" cy="49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/>
          <p:cNvSpPr/>
          <p:nvPr/>
        </p:nvSpPr>
        <p:spPr>
          <a:xfrm>
            <a:off x="4506380" y="5255044"/>
            <a:ext cx="1377953" cy="557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解析</a:t>
            </a:r>
            <a:r>
              <a:rPr lang="en-US" altLang="zh-CN" dirty="0"/>
              <a:t>zip</a:t>
            </a:r>
          </a:p>
          <a:p>
            <a:pPr algn="ctr"/>
            <a:r>
              <a:rPr lang="zh-CN" altLang="en-US" dirty="0" smtClean="0"/>
              <a:t>生成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序列</a:t>
            </a:r>
            <a:endParaRPr lang="zh-CN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6686890" y="4160015"/>
            <a:ext cx="1718045" cy="4429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写 </a:t>
            </a:r>
            <a:r>
              <a:rPr lang="en-US" altLang="zh-CN" dirty="0" err="1" smtClean="0"/>
              <a:t>indexedDB</a:t>
            </a:r>
            <a:endParaRPr lang="en-US" altLang="zh-CN" dirty="0" smtClean="0"/>
          </a:p>
        </p:txBody>
      </p:sp>
      <p:cxnSp>
        <p:nvCxnSpPr>
          <p:cNvPr id="153" name="直接箭头连接符 152"/>
          <p:cNvCxnSpPr/>
          <p:nvPr/>
        </p:nvCxnSpPr>
        <p:spPr>
          <a:xfrm flipH="1">
            <a:off x="7545913" y="3360771"/>
            <a:ext cx="1" cy="7811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>
            <a:stCxn id="132" idx="2"/>
            <a:endCxn id="147" idx="0"/>
          </p:cNvCxnSpPr>
          <p:nvPr/>
        </p:nvCxnSpPr>
        <p:spPr>
          <a:xfrm flipH="1">
            <a:off x="5195357" y="4591620"/>
            <a:ext cx="4235" cy="6634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肘形连接符 161"/>
          <p:cNvCxnSpPr>
            <a:stCxn id="150" idx="2"/>
            <a:endCxn id="147" idx="3"/>
          </p:cNvCxnSpPr>
          <p:nvPr/>
        </p:nvCxnSpPr>
        <p:spPr>
          <a:xfrm rot="5400000">
            <a:off x="6249752" y="4237527"/>
            <a:ext cx="930742" cy="1661580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>
            <a:off x="5185459" y="5812332"/>
            <a:ext cx="1" cy="6928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文本框 163"/>
          <p:cNvSpPr txBox="1"/>
          <p:nvPr/>
        </p:nvSpPr>
        <p:spPr>
          <a:xfrm>
            <a:off x="3953932" y="6124684"/>
            <a:ext cx="1497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播放帧动画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552140" y="5597138"/>
            <a:ext cx="2257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localStorage</a:t>
            </a:r>
            <a:r>
              <a:rPr lang="en-US" altLang="zh-CN" sz="1600" dirty="0" smtClean="0">
                <a:solidFill>
                  <a:schemeClr val="bg1"/>
                </a:solidFill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</a:rPr>
              <a:t>写入标志位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4053578" y="2221253"/>
            <a:ext cx="129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读取标志位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57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43" y="2532757"/>
            <a:ext cx="7947069" cy="31382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帧动画优化方案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err="1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indexedDB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6" name="椭圆 5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80" name="直接连接符 79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椭圆 8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连接符 24"/>
              <p:cNvCxnSpPr>
                <a:endCxn id="9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endCxn id="17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endCxn id="9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9" idx="3"/>
                <a:endCxn id="10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10" idx="6"/>
                <a:endCxn id="11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3" idx="6"/>
                <a:endCxn id="19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3" idx="5"/>
                <a:endCxn id="14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12" idx="5"/>
                <a:endCxn id="23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4" idx="7"/>
                <a:endCxn id="12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24" idx="5"/>
                <a:endCxn id="16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6" idx="5"/>
                <a:endCxn id="20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0"/>
                <a:endCxn id="14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4" idx="6"/>
                <a:endCxn id="18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22" idx="5"/>
                <a:endCxn id="15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19" idx="0"/>
                <a:endCxn id="11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2" idx="7"/>
                <a:endCxn id="11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0" idx="4"/>
                <a:endCxn id="12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7" idx="7"/>
                <a:endCxn id="10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17" idx="5"/>
                <a:endCxn id="12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17" idx="4"/>
                <a:endCxn id="24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1" idx="7"/>
                <a:endCxn id="15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22" idx="4"/>
                <a:endCxn id="11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5" idx="5"/>
                <a:endCxn id="21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9" idx="7"/>
                <a:endCxn id="21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21" idx="4"/>
                <a:endCxn id="13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9" idx="6"/>
                <a:endCxn id="13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3" idx="4"/>
                <a:endCxn id="18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19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20" idx="6"/>
                <a:endCxn id="18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16" idx="7"/>
                <a:endCxn id="23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9" idx="6"/>
                <a:endCxn id="22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11" idx="6"/>
                <a:endCxn id="21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23" idx="0"/>
                <a:endCxn id="11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24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17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10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9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22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5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3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3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0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20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24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endCxn id="15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endCxn id="21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16" idx="6"/>
                <a:endCxn id="14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椭圆 71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9" name="直接连接符 78"/>
              <p:cNvCxnSpPr>
                <a:endCxn id="16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5" name="直接连接符 94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7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帧动画优化方案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zip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压缩包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861456" y="3100326"/>
            <a:ext cx="4782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还有可提升空间吗？</a:t>
            </a:r>
            <a:endParaRPr lang="zh-CN" altLang="en-US" sz="4400" dirty="0">
              <a:solidFill>
                <a:schemeClr val="accent4">
                  <a:lumMod val="60000"/>
                  <a:lumOff val="4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219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兴趣</a:t>
            </a:r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部落送礼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29" y="2140438"/>
            <a:ext cx="2558858" cy="445953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35" y="2140437"/>
            <a:ext cx="2484213" cy="445953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0" y="2137763"/>
            <a:ext cx="2562764" cy="4469623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858" y="2137763"/>
            <a:ext cx="2624023" cy="44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帧动画优化方案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err="1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indexedDB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6" name="椭圆 5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80" name="直接连接符 79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椭圆 8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连接符 24"/>
              <p:cNvCxnSpPr>
                <a:endCxn id="9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endCxn id="17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endCxn id="9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9" idx="3"/>
                <a:endCxn id="10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10" idx="6"/>
                <a:endCxn id="11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3" idx="6"/>
                <a:endCxn id="19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3" idx="5"/>
                <a:endCxn id="14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12" idx="5"/>
                <a:endCxn id="23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4" idx="7"/>
                <a:endCxn id="12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24" idx="5"/>
                <a:endCxn id="16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6" idx="5"/>
                <a:endCxn id="20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0"/>
                <a:endCxn id="14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4" idx="6"/>
                <a:endCxn id="18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22" idx="5"/>
                <a:endCxn id="15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19" idx="0"/>
                <a:endCxn id="11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2" idx="7"/>
                <a:endCxn id="11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0" idx="4"/>
                <a:endCxn id="12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7" idx="7"/>
                <a:endCxn id="10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17" idx="5"/>
                <a:endCxn id="12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17" idx="4"/>
                <a:endCxn id="24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1" idx="7"/>
                <a:endCxn id="15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22" idx="4"/>
                <a:endCxn id="11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5" idx="5"/>
                <a:endCxn id="21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9" idx="7"/>
                <a:endCxn id="21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21" idx="4"/>
                <a:endCxn id="13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9" idx="6"/>
                <a:endCxn id="13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3" idx="4"/>
                <a:endCxn id="18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19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20" idx="6"/>
                <a:endCxn id="18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16" idx="7"/>
                <a:endCxn id="23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9" idx="6"/>
                <a:endCxn id="22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11" idx="6"/>
                <a:endCxn id="21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23" idx="0"/>
                <a:endCxn id="11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24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17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10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9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22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5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3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3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0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20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24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endCxn id="15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endCxn id="21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16" idx="6"/>
                <a:endCxn id="14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椭圆 71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9" name="直接连接符 78"/>
              <p:cNvCxnSpPr>
                <a:endCxn id="16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5" name="直接连接符 94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6"/>
          <p:cNvSpPr txBox="1"/>
          <p:nvPr/>
        </p:nvSpPr>
        <p:spPr>
          <a:xfrm>
            <a:off x="1861456" y="2543018"/>
            <a:ext cx="9137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动画资源可预加载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长时间占用进程资源？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多线程？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20" y="2183748"/>
            <a:ext cx="10316418" cy="35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硬件加速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will-change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131706" y="2546154"/>
            <a:ext cx="7683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提前通知浏览器元素哪些属性会发生动画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浏览器预优化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不能过多滥用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/>
          <a:srcRect l="2817" t="1235" r="22914" b="1"/>
          <a:stretch/>
        </p:blipFill>
        <p:spPr>
          <a:xfrm>
            <a:off x="7815717" y="2573892"/>
            <a:ext cx="3971732" cy="252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0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1" y="633785"/>
            <a:ext cx="8975815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兼容性问题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—CSS3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动画</a:t>
            </a:r>
            <a:r>
              <a:rPr lang="zh-CN" altLang="en-US" sz="4400" dirty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控制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727201" y="2160972"/>
            <a:ext cx="9994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使用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setTimeout</a:t>
            </a:r>
            <a:r>
              <a:rPr lang="zh-CN" altLang="en-US" sz="2400" dirty="0" smtClean="0">
                <a:solidFill>
                  <a:schemeClr val="bg1"/>
                </a:solidFill>
              </a:rPr>
              <a:t>做</a:t>
            </a:r>
            <a:r>
              <a:rPr lang="en-US" altLang="zh-CN" sz="2400" dirty="0" smtClean="0">
                <a:solidFill>
                  <a:schemeClr val="bg1"/>
                </a:solidFill>
              </a:rPr>
              <a:t>CSS3</a:t>
            </a:r>
            <a:r>
              <a:rPr lang="zh-CN" altLang="en-US" sz="2400" dirty="0" smtClean="0">
                <a:solidFill>
                  <a:schemeClr val="bg1"/>
                </a:solidFill>
              </a:rPr>
              <a:t>动画结束后回调？误差大！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CSS3 Animation</a:t>
            </a:r>
            <a:r>
              <a:rPr lang="zh-CN" altLang="en-US" sz="2400" dirty="0" smtClean="0">
                <a:solidFill>
                  <a:schemeClr val="bg1"/>
                </a:solidFill>
              </a:rPr>
              <a:t>提供了动画事件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animationStart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&amp; </a:t>
            </a:r>
            <a:r>
              <a:rPr lang="en-US" altLang="zh-CN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animationEnd</a:t>
            </a:r>
            <a:endParaRPr lang="en-US" altLang="zh-CN" sz="24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部分机器不支持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降级使用</a:t>
            </a:r>
            <a:r>
              <a:rPr lang="en-US" altLang="zh-CN" sz="2400" dirty="0" smtClean="0">
                <a:solidFill>
                  <a:schemeClr val="bg1"/>
                </a:solidFill>
              </a:rPr>
              <a:t>JavaScript</a:t>
            </a:r>
            <a:r>
              <a:rPr lang="zh-CN" altLang="en-US" sz="2400" dirty="0" smtClean="0">
                <a:solidFill>
                  <a:schemeClr val="bg1"/>
                </a:solidFill>
              </a:rPr>
              <a:t>实现精准控制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6" b="3277"/>
          <a:stretch/>
        </p:blipFill>
        <p:spPr>
          <a:xfrm>
            <a:off x="1727201" y="4532744"/>
            <a:ext cx="5825066" cy="1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兼容性问题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FPS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控制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147704" y="2376266"/>
            <a:ext cx="76835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bg1"/>
                </a:solidFill>
              </a:rPr>
              <a:t>setTimeout</a:t>
            </a:r>
            <a:r>
              <a:rPr lang="en-US" altLang="zh-CN" sz="2400" dirty="0" smtClean="0">
                <a:solidFill>
                  <a:schemeClr val="bg1"/>
                </a:solidFill>
              </a:rPr>
              <a:t> /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setInterval</a:t>
            </a:r>
            <a:r>
              <a:rPr lang="zh-CN" altLang="en-US" sz="2400" dirty="0" smtClean="0">
                <a:solidFill>
                  <a:schemeClr val="bg1"/>
                </a:solidFill>
              </a:rPr>
              <a:t>，执行时不精确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使用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requestAnimationFrame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与浏览器刷新频率保持一致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iOS</a:t>
            </a:r>
            <a:r>
              <a:rPr lang="zh-CN" altLang="en-US" sz="2400" dirty="0" smtClean="0">
                <a:solidFill>
                  <a:schemeClr val="bg1"/>
                </a:solidFill>
              </a:rPr>
              <a:t>全部支持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</a:rPr>
              <a:t>支持率约 </a:t>
            </a:r>
            <a:r>
              <a:rPr lang="en-US" altLang="zh-CN" sz="2400" dirty="0" smtClean="0">
                <a:solidFill>
                  <a:schemeClr val="bg1"/>
                </a:solidFill>
              </a:rPr>
              <a:t>89%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1244502" y="5355716"/>
            <a:ext cx="806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如果</a:t>
            </a:r>
            <a:r>
              <a:rPr lang="zh-CN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限定帧率怎么办</a:t>
            </a:r>
            <a:r>
              <a:rPr lang="zh-CN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？</a:t>
            </a:r>
            <a:endParaRPr lang="en-US" altLang="zh-CN" sz="3600" dirty="0">
              <a:solidFill>
                <a:schemeClr val="accent4">
                  <a:lumMod val="60000"/>
                  <a:lumOff val="4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6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RAF—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限定帧率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166101" y="2611356"/>
            <a:ext cx="3798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与设计师沟通保证</a:t>
            </a:r>
            <a:r>
              <a:rPr lang="en-US" altLang="zh-CN" sz="2400" dirty="0" smtClean="0">
                <a:solidFill>
                  <a:schemeClr val="bg1"/>
                </a:solidFill>
              </a:rPr>
              <a:t>60FPS</a:t>
            </a:r>
            <a:endParaRPr lang="zh-CN" altLang="en-US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关注资源包体积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9" y="2128928"/>
            <a:ext cx="7404100" cy="28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RAF</a:t>
            </a:r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不支持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err="1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polyfill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379" y="1662411"/>
            <a:ext cx="8072608" cy="4537912"/>
          </a:xfrm>
          <a:prstGeom prst="rect">
            <a:avLst/>
          </a:prstGeom>
        </p:spPr>
      </p:pic>
      <p:sp>
        <p:nvSpPr>
          <p:cNvPr id="97" name="文本框 96"/>
          <p:cNvSpPr txBox="1"/>
          <p:nvPr/>
        </p:nvSpPr>
        <p:spPr>
          <a:xfrm>
            <a:off x="871178" y="2563758"/>
            <a:ext cx="3576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手</a:t>
            </a:r>
            <a:r>
              <a:rPr lang="en-US" altLang="zh-CN" sz="2400" dirty="0" smtClean="0">
                <a:solidFill>
                  <a:schemeClr val="bg1"/>
                </a:solidFill>
              </a:rPr>
              <a:t>Q X5 </a:t>
            </a:r>
            <a:r>
              <a:rPr lang="zh-CN" altLang="en-US" sz="2400" dirty="0" smtClean="0">
                <a:solidFill>
                  <a:schemeClr val="bg1"/>
                </a:solidFill>
              </a:rPr>
              <a:t>全支持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Android4.4</a:t>
            </a:r>
            <a:r>
              <a:rPr lang="zh-CN" altLang="en-US" sz="2400" dirty="0" smtClean="0">
                <a:solidFill>
                  <a:schemeClr val="bg1"/>
                </a:solidFill>
              </a:rPr>
              <a:t>及其他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1" y="633785"/>
            <a:ext cx="9327833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兼容性问题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canvas Retina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适配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147703" y="2376266"/>
            <a:ext cx="99569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500px </a:t>
            </a:r>
            <a:r>
              <a:rPr lang="zh-CN" altLang="en-US" sz="2400" dirty="0" smtClean="0">
                <a:solidFill>
                  <a:schemeClr val="bg1"/>
                </a:solidFill>
              </a:rPr>
              <a:t>* </a:t>
            </a:r>
            <a:r>
              <a:rPr lang="en-US" altLang="zh-CN" sz="2400" dirty="0" smtClean="0">
                <a:solidFill>
                  <a:schemeClr val="bg1"/>
                </a:solidFill>
              </a:rPr>
              <a:t>500px </a:t>
            </a:r>
            <a:r>
              <a:rPr lang="zh-CN" altLang="en-US" sz="2400" dirty="0" smtClean="0">
                <a:solidFill>
                  <a:schemeClr val="bg1"/>
                </a:solidFill>
              </a:rPr>
              <a:t>的原图画到 </a:t>
            </a:r>
            <a:r>
              <a:rPr lang="en-US" altLang="zh-CN" sz="2400" dirty="0" smtClean="0">
                <a:solidFill>
                  <a:schemeClr val="bg1"/>
                </a:solidFill>
              </a:rPr>
              <a:t>250px * 250px </a:t>
            </a:r>
            <a:r>
              <a:rPr lang="zh-CN" altLang="en-US" sz="2400" dirty="0" smtClean="0">
                <a:solidFill>
                  <a:schemeClr val="bg1"/>
                </a:solidFill>
              </a:rPr>
              <a:t>的画布上，模糊了！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罪魁祸首： 设备像素比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window.devicePixelRatio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逻辑</a:t>
            </a:r>
            <a:r>
              <a:rPr lang="zh-CN" altLang="en-US" sz="2400" dirty="0" smtClean="0">
                <a:solidFill>
                  <a:schemeClr val="bg1"/>
                </a:solidFill>
              </a:rPr>
              <a:t>像素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画</a:t>
            </a:r>
            <a:r>
              <a:rPr lang="zh-CN" altLang="en-US" sz="2400" dirty="0" smtClean="0">
                <a:solidFill>
                  <a:schemeClr val="bg1"/>
                </a:solidFill>
              </a:rPr>
              <a:t>在 </a:t>
            </a:r>
            <a:r>
              <a:rPr lang="en-US" altLang="zh-CN" sz="2400" dirty="0">
                <a:solidFill>
                  <a:schemeClr val="bg1"/>
                </a:solidFill>
              </a:rPr>
              <a:t>500px </a:t>
            </a:r>
            <a:r>
              <a:rPr lang="zh-CN" altLang="en-US" sz="2400" dirty="0">
                <a:solidFill>
                  <a:schemeClr val="bg1"/>
                </a:solidFill>
              </a:rPr>
              <a:t>* </a:t>
            </a:r>
            <a:r>
              <a:rPr lang="en-US" altLang="zh-CN" sz="2400" dirty="0">
                <a:solidFill>
                  <a:schemeClr val="bg1"/>
                </a:solidFill>
              </a:rPr>
              <a:t>500px </a:t>
            </a:r>
            <a:r>
              <a:rPr lang="zh-CN" altLang="en-US" sz="2400" dirty="0" smtClean="0">
                <a:solidFill>
                  <a:schemeClr val="bg1"/>
                </a:solidFill>
              </a:rPr>
              <a:t>的 </a:t>
            </a:r>
            <a:r>
              <a:rPr lang="en-US" altLang="zh-CN" sz="2400" dirty="0" smtClean="0">
                <a:solidFill>
                  <a:schemeClr val="bg1"/>
                </a:solidFill>
              </a:rPr>
              <a:t>Canvas</a:t>
            </a:r>
            <a:r>
              <a:rPr lang="zh-CN" altLang="en-US" sz="2400" dirty="0" smtClean="0">
                <a:solidFill>
                  <a:schemeClr val="bg1"/>
                </a:solidFill>
              </a:rPr>
              <a:t>上再 </a:t>
            </a:r>
            <a:r>
              <a:rPr lang="en-US" altLang="zh-CN" sz="2400" dirty="0" smtClean="0">
                <a:solidFill>
                  <a:schemeClr val="bg1"/>
                </a:solidFill>
              </a:rPr>
              <a:t>scale(0.5) 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canvas-backingst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191" y="4119951"/>
            <a:ext cx="2765425" cy="201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57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1" y="633785"/>
            <a:ext cx="9327833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兼容性问题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canvas Retina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适配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6" y="2128890"/>
            <a:ext cx="5589211" cy="43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性能评分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147703" y="2376266"/>
            <a:ext cx="96228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原因：</a:t>
            </a:r>
            <a:endParaRPr lang="en-US" altLang="zh-CN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</a:rPr>
              <a:t>机器性能低，内存紧张，帧率低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原理：</a:t>
            </a:r>
            <a:endParaRPr lang="en-US" altLang="zh-CN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</a:rPr>
              <a:t>页面中创建一定数量的</a:t>
            </a:r>
            <a:r>
              <a:rPr lang="en-US" altLang="zh-CN" sz="2400" dirty="0" smtClean="0">
                <a:solidFill>
                  <a:schemeClr val="bg1"/>
                </a:solidFill>
              </a:rPr>
              <a:t>DOM</a:t>
            </a:r>
            <a:r>
              <a:rPr lang="zh-CN" altLang="en-US" sz="2400" dirty="0" smtClean="0">
                <a:solidFill>
                  <a:schemeClr val="bg1"/>
                </a:solidFill>
              </a:rPr>
              <a:t>，并添加</a:t>
            </a:r>
            <a:r>
              <a:rPr lang="en-US" altLang="zh-CN" sz="2400" dirty="0" smtClean="0">
                <a:solidFill>
                  <a:schemeClr val="bg1"/>
                </a:solidFill>
              </a:rPr>
              <a:t>transform</a:t>
            </a:r>
            <a:r>
              <a:rPr lang="zh-CN" altLang="en-US" sz="2400" dirty="0" smtClean="0">
                <a:solidFill>
                  <a:schemeClr val="bg1"/>
                </a:solidFill>
              </a:rPr>
              <a:t>和</a:t>
            </a:r>
            <a:r>
              <a:rPr lang="en-US" altLang="zh-CN" sz="2400" dirty="0" smtClean="0">
                <a:solidFill>
                  <a:schemeClr val="bg1"/>
                </a:solidFill>
              </a:rPr>
              <a:t>opacity</a:t>
            </a:r>
            <a:r>
              <a:rPr lang="zh-CN" altLang="en-US" sz="2400" dirty="0" smtClean="0">
                <a:solidFill>
                  <a:schemeClr val="bg1"/>
                </a:solidFill>
              </a:rPr>
              <a:t>变化。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     根据帧率衡量机器性能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性能评分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方法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147704" y="2376266"/>
            <a:ext cx="61938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在页面中创建</a:t>
            </a:r>
            <a:r>
              <a:rPr lang="en-US" altLang="zh-CN" sz="2400" dirty="0" smtClean="0">
                <a:solidFill>
                  <a:schemeClr val="bg1"/>
                </a:solidFill>
              </a:rPr>
              <a:t>200</a:t>
            </a:r>
            <a:r>
              <a:rPr lang="zh-CN" altLang="en-US" sz="2400" dirty="0" smtClean="0">
                <a:solidFill>
                  <a:schemeClr val="bg1"/>
                </a:solidFill>
              </a:rPr>
              <a:t>个正方形</a:t>
            </a:r>
            <a:r>
              <a:rPr lang="en-US" altLang="zh-CN" sz="2400" dirty="0" smtClean="0">
                <a:solidFill>
                  <a:schemeClr val="bg1"/>
                </a:solidFill>
              </a:rPr>
              <a:t>DIV</a:t>
            </a:r>
            <a:r>
              <a:rPr lang="zh-CN" altLang="en-US" sz="2400" dirty="0" smtClean="0">
                <a:solidFill>
                  <a:schemeClr val="bg1"/>
                </a:solidFill>
              </a:rPr>
              <a:t>元素。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每个</a:t>
            </a:r>
            <a:r>
              <a:rPr lang="en-US" altLang="zh-CN" sz="2400" dirty="0" smtClean="0">
                <a:solidFill>
                  <a:schemeClr val="bg1"/>
                </a:solidFill>
              </a:rPr>
              <a:t>DIV</a:t>
            </a:r>
            <a:r>
              <a:rPr lang="zh-CN" altLang="en-US" sz="2400" dirty="0" smtClean="0">
                <a:solidFill>
                  <a:schemeClr val="bg1"/>
                </a:solidFill>
              </a:rPr>
              <a:t>宽度和高度均为</a:t>
            </a:r>
            <a:r>
              <a:rPr lang="en-US" altLang="zh-CN" sz="2400" dirty="0" smtClean="0">
                <a:solidFill>
                  <a:schemeClr val="bg1"/>
                </a:solidFill>
              </a:rPr>
              <a:t>100px</a:t>
            </a:r>
            <a:r>
              <a:rPr lang="zh-CN" altLang="en-US" sz="2400" dirty="0" smtClean="0">
                <a:solidFill>
                  <a:schemeClr val="bg1"/>
                </a:solidFill>
              </a:rPr>
              <a:t>，</a:t>
            </a:r>
            <a:r>
              <a:rPr lang="en-US" altLang="zh-CN" sz="2400" dirty="0" smtClean="0">
                <a:solidFill>
                  <a:schemeClr val="bg1"/>
                </a:solidFill>
              </a:rPr>
              <a:t>DIV</a:t>
            </a:r>
            <a:r>
              <a:rPr lang="zh-CN" altLang="en-US" sz="2400" dirty="0">
                <a:solidFill>
                  <a:schemeClr val="bg1"/>
                </a:solidFill>
              </a:rPr>
              <a:t>初始</a:t>
            </a:r>
            <a:r>
              <a:rPr lang="zh-CN" altLang="en-US" sz="2400" dirty="0" smtClean="0">
                <a:solidFill>
                  <a:schemeClr val="bg1"/>
                </a:solidFill>
              </a:rPr>
              <a:t>位置的中心点与页面的中心点重合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设置时间点 </a:t>
            </a:r>
            <a:r>
              <a:rPr lang="en-US" altLang="zh-CN" sz="2400" dirty="0" smtClean="0">
                <a:solidFill>
                  <a:schemeClr val="bg1"/>
                </a:solidFill>
              </a:rPr>
              <a:t>t1 </a:t>
            </a:r>
            <a:r>
              <a:rPr lang="zh-CN" altLang="en-US" sz="2400" dirty="0" smtClean="0">
                <a:solidFill>
                  <a:schemeClr val="bg1"/>
                </a:solidFill>
              </a:rPr>
              <a:t>和 </a:t>
            </a:r>
            <a:r>
              <a:rPr lang="en-US" altLang="zh-CN" sz="2400" dirty="0" smtClean="0">
                <a:solidFill>
                  <a:schemeClr val="bg1"/>
                </a:solidFill>
              </a:rPr>
              <a:t>t2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在每一帧周期内对页面中每个</a:t>
            </a:r>
            <a:r>
              <a:rPr lang="en-US" altLang="zh-CN" sz="2400" dirty="0" smtClean="0">
                <a:solidFill>
                  <a:schemeClr val="bg1"/>
                </a:solidFill>
              </a:rPr>
              <a:t>DIV</a:t>
            </a:r>
            <a:r>
              <a:rPr lang="zh-CN" altLang="en-US" sz="2400" dirty="0" smtClean="0">
                <a:solidFill>
                  <a:schemeClr val="bg1"/>
                </a:solidFill>
              </a:rPr>
              <a:t>进行随机位移、缩放和透明度变换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678008" y="2022231"/>
            <a:ext cx="2233246" cy="38334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左大括号 96"/>
          <p:cNvSpPr/>
          <p:nvPr/>
        </p:nvSpPr>
        <p:spPr>
          <a:xfrm rot="5400000">
            <a:off x="9750670" y="3138854"/>
            <a:ext cx="140677" cy="6506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右大括号 98"/>
          <p:cNvSpPr/>
          <p:nvPr/>
        </p:nvSpPr>
        <p:spPr>
          <a:xfrm>
            <a:off x="10257900" y="3632119"/>
            <a:ext cx="143400" cy="6136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H="1">
            <a:off x="9812215" y="2022231"/>
            <a:ext cx="8798" cy="383344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95" idx="1"/>
          </p:cNvCxnSpPr>
          <p:nvPr/>
        </p:nvCxnSpPr>
        <p:spPr>
          <a:xfrm flipV="1">
            <a:off x="8678008" y="3938952"/>
            <a:ext cx="2275846" cy="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9627577" y="3116832"/>
            <a:ext cx="109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100px</a:t>
            </a:r>
            <a:endParaRPr lang="zh-CN" altLang="en-US" sz="1200" dirty="0"/>
          </a:p>
        </p:txBody>
      </p:sp>
      <p:sp>
        <p:nvSpPr>
          <p:cNvPr id="101" name="文本框 100"/>
          <p:cNvSpPr txBox="1"/>
          <p:nvPr/>
        </p:nvSpPr>
        <p:spPr>
          <a:xfrm>
            <a:off x="10408731" y="3800453"/>
            <a:ext cx="109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100px</a:t>
            </a:r>
            <a:endParaRPr lang="zh-CN" altLang="en-US" sz="1200" dirty="0"/>
          </a:p>
        </p:txBody>
      </p:sp>
      <p:sp>
        <p:nvSpPr>
          <p:cNvPr id="109" name="矩形 108"/>
          <p:cNvSpPr/>
          <p:nvPr/>
        </p:nvSpPr>
        <p:spPr>
          <a:xfrm>
            <a:off x="9200151" y="3975017"/>
            <a:ext cx="595842" cy="5776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9513278" y="3632119"/>
            <a:ext cx="633046" cy="613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8847417" y="2333395"/>
            <a:ext cx="377075" cy="3655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10094441" y="2022228"/>
            <a:ext cx="824242" cy="7990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10479255" y="5526211"/>
            <a:ext cx="235036" cy="2278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10714291" y="4149969"/>
            <a:ext cx="444161" cy="4305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8741914" y="5006438"/>
            <a:ext cx="412934" cy="4272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1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饼形 527"/>
          <p:cNvSpPr/>
          <p:nvPr/>
        </p:nvSpPr>
        <p:spPr>
          <a:xfrm rot="19626519">
            <a:off x="-91798" y="147824"/>
            <a:ext cx="11683527" cy="11683527"/>
          </a:xfrm>
          <a:prstGeom prst="pie">
            <a:avLst>
              <a:gd name="adj1" fmla="val 13050907"/>
              <a:gd name="adj2" fmla="val 17071898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5285361" y="5305565"/>
            <a:ext cx="899855" cy="1472533"/>
            <a:chOff x="5014913" y="2157414"/>
            <a:chExt cx="2457450" cy="4414836"/>
          </a:xfrm>
        </p:grpSpPr>
        <p:sp>
          <p:nvSpPr>
            <p:cNvPr id="95" name="圆角矩形 93"/>
            <p:cNvSpPr/>
            <p:nvPr/>
          </p:nvSpPr>
          <p:spPr>
            <a:xfrm>
              <a:off x="5014913" y="2157414"/>
              <a:ext cx="2457450" cy="4414836"/>
            </a:xfrm>
            <a:custGeom>
              <a:avLst/>
              <a:gdLst>
                <a:gd name="connsiteX0" fmla="*/ 0 w 1345789"/>
                <a:gd name="connsiteY0" fmla="*/ 118228 h 2417725"/>
                <a:gd name="connsiteX1" fmla="*/ 118228 w 1345789"/>
                <a:gd name="connsiteY1" fmla="*/ 0 h 2417725"/>
                <a:gd name="connsiteX2" fmla="*/ 1227561 w 1345789"/>
                <a:gd name="connsiteY2" fmla="*/ 0 h 2417725"/>
                <a:gd name="connsiteX3" fmla="*/ 1345789 w 1345789"/>
                <a:gd name="connsiteY3" fmla="*/ 118228 h 2417725"/>
                <a:gd name="connsiteX4" fmla="*/ 1345789 w 1345789"/>
                <a:gd name="connsiteY4" fmla="*/ 2299497 h 2417725"/>
                <a:gd name="connsiteX5" fmla="*/ 1227561 w 1345789"/>
                <a:gd name="connsiteY5" fmla="*/ 2417725 h 2417725"/>
                <a:gd name="connsiteX6" fmla="*/ 118228 w 1345789"/>
                <a:gd name="connsiteY6" fmla="*/ 2417725 h 2417725"/>
                <a:gd name="connsiteX7" fmla="*/ 0 w 1345789"/>
                <a:gd name="connsiteY7" fmla="*/ 2299497 h 2417725"/>
                <a:gd name="connsiteX8" fmla="*/ 0 w 1345789"/>
                <a:gd name="connsiteY8" fmla="*/ 118228 h 2417725"/>
                <a:gd name="connsiteX0" fmla="*/ 0 w 1345789"/>
                <a:gd name="connsiteY0" fmla="*/ 118228 h 2417725"/>
                <a:gd name="connsiteX1" fmla="*/ 118228 w 1345789"/>
                <a:gd name="connsiteY1" fmla="*/ 0 h 2417725"/>
                <a:gd name="connsiteX2" fmla="*/ 665452 w 1345789"/>
                <a:gd name="connsiteY2" fmla="*/ 11050 h 2417725"/>
                <a:gd name="connsiteX3" fmla="*/ 1227561 w 1345789"/>
                <a:gd name="connsiteY3" fmla="*/ 0 h 2417725"/>
                <a:gd name="connsiteX4" fmla="*/ 1345789 w 1345789"/>
                <a:gd name="connsiteY4" fmla="*/ 118228 h 2417725"/>
                <a:gd name="connsiteX5" fmla="*/ 1345789 w 1345789"/>
                <a:gd name="connsiteY5" fmla="*/ 2299497 h 2417725"/>
                <a:gd name="connsiteX6" fmla="*/ 1227561 w 1345789"/>
                <a:gd name="connsiteY6" fmla="*/ 2417725 h 2417725"/>
                <a:gd name="connsiteX7" fmla="*/ 118228 w 1345789"/>
                <a:gd name="connsiteY7" fmla="*/ 2417725 h 2417725"/>
                <a:gd name="connsiteX8" fmla="*/ 0 w 1345789"/>
                <a:gd name="connsiteY8" fmla="*/ 2299497 h 2417725"/>
                <a:gd name="connsiteX9" fmla="*/ 0 w 1345789"/>
                <a:gd name="connsiteY9" fmla="*/ 118228 h 24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5789" h="2417725">
                  <a:moveTo>
                    <a:pt x="0" y="118228"/>
                  </a:moveTo>
                  <a:cubicBezTo>
                    <a:pt x="0" y="52932"/>
                    <a:pt x="52932" y="0"/>
                    <a:pt x="118228" y="0"/>
                  </a:cubicBezTo>
                  <a:lnTo>
                    <a:pt x="665452" y="11050"/>
                  </a:lnTo>
                  <a:lnTo>
                    <a:pt x="1227561" y="0"/>
                  </a:lnTo>
                  <a:cubicBezTo>
                    <a:pt x="1292857" y="0"/>
                    <a:pt x="1345789" y="52932"/>
                    <a:pt x="1345789" y="118228"/>
                  </a:cubicBezTo>
                  <a:lnTo>
                    <a:pt x="1345789" y="2299497"/>
                  </a:lnTo>
                  <a:cubicBezTo>
                    <a:pt x="1345789" y="2364793"/>
                    <a:pt x="1292857" y="2417725"/>
                    <a:pt x="1227561" y="2417725"/>
                  </a:cubicBezTo>
                  <a:lnTo>
                    <a:pt x="118228" y="2417725"/>
                  </a:lnTo>
                  <a:cubicBezTo>
                    <a:pt x="52932" y="2417725"/>
                    <a:pt x="0" y="2364793"/>
                    <a:pt x="0" y="2299497"/>
                  </a:cubicBezTo>
                  <a:lnTo>
                    <a:pt x="0" y="11822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143500" y="2529809"/>
              <a:ext cx="2185987" cy="359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5972571" y="6260424"/>
              <a:ext cx="527844" cy="179815"/>
            </a:xfrm>
            <a:prstGeom prst="roundRect">
              <a:avLst>
                <a:gd name="adj" fmla="val 50000"/>
              </a:avLst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5972571" y="2397798"/>
              <a:ext cx="527844" cy="51766"/>
            </a:xfrm>
            <a:prstGeom prst="roundRect">
              <a:avLst>
                <a:gd name="adj" fmla="val 50000"/>
              </a:avLst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6183721" y="2243612"/>
              <a:ext cx="100000" cy="100000"/>
            </a:xfrm>
            <a:prstGeom prst="ellipse">
              <a:avLst/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5" name="饼形 224"/>
          <p:cNvSpPr/>
          <p:nvPr/>
        </p:nvSpPr>
        <p:spPr>
          <a:xfrm rot="19626519">
            <a:off x="594778" y="825533"/>
            <a:ext cx="10452209" cy="10452209"/>
          </a:xfrm>
          <a:prstGeom prst="pie">
            <a:avLst>
              <a:gd name="adj1" fmla="val 12013266"/>
              <a:gd name="adj2" fmla="val 1814176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03090" y="598788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目录</a:t>
            </a:r>
            <a:endParaRPr lang="zh-CN" altLang="en-US" sz="4400" dirty="0">
              <a:solidFill>
                <a:srgbClr val="71CAE0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391776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0137092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10723247" y="47998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5459302" y="5774194"/>
            <a:ext cx="554888" cy="554888"/>
          </a:xfrm>
          <a:prstGeom prst="ellipse">
            <a:avLst/>
          </a:prstGeom>
          <a:solidFill>
            <a:srgbClr val="71C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组合 232"/>
          <p:cNvGrpSpPr/>
          <p:nvPr/>
        </p:nvGrpSpPr>
        <p:grpSpPr>
          <a:xfrm>
            <a:off x="6853145" y="1880342"/>
            <a:ext cx="4131582" cy="1147975"/>
            <a:chOff x="6839257" y="2139082"/>
            <a:chExt cx="4767468" cy="1324658"/>
          </a:xfrm>
        </p:grpSpPr>
        <p:grpSp>
          <p:nvGrpSpPr>
            <p:cNvPr id="231" name="组合 230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229" name="椭圆 228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五边形 229"/>
              <p:cNvSpPr/>
              <p:nvPr/>
            </p:nvSpPr>
            <p:spPr>
              <a:xfrm>
                <a:off x="7855355" y="2353399"/>
                <a:ext cx="3751370" cy="826798"/>
              </a:xfrm>
              <a:prstGeom prst="homePlat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1" name="椭圆 220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7" name="图表 246"/>
          <p:cNvGraphicFramePr/>
          <p:nvPr>
            <p:extLst/>
          </p:nvPr>
        </p:nvGraphicFramePr>
        <p:xfrm>
          <a:off x="872066" y="2725485"/>
          <a:ext cx="4957247" cy="2978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8" name="矩形 247"/>
          <p:cNvSpPr/>
          <p:nvPr/>
        </p:nvSpPr>
        <p:spPr>
          <a:xfrm>
            <a:off x="8014348" y="2180576"/>
            <a:ext cx="3088629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常用的动画方案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6863515" y="1910469"/>
            <a:ext cx="1121577" cy="1064790"/>
            <a:chOff x="7515477" y="634233"/>
            <a:chExt cx="2871689" cy="2871689"/>
          </a:xfrm>
        </p:grpSpPr>
        <p:sp>
          <p:nvSpPr>
            <p:cNvPr id="250" name="椭圆 249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1" name="组合 250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252" name="组合 251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324" name="直接连接符 323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椭圆 252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9" name="直接连接符 268"/>
              <p:cNvCxnSpPr>
                <a:endCxn id="253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>
                <a:endCxn id="261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>
                <a:endCxn id="253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>
                <a:stCxn id="253" idx="3"/>
                <a:endCxn id="254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>
                <a:stCxn id="254" idx="6"/>
                <a:endCxn id="255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>
                <a:stCxn id="267" idx="6"/>
                <a:endCxn id="263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>
                <a:stCxn id="267" idx="5"/>
                <a:endCxn id="258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>
                <a:stCxn id="256" idx="5"/>
                <a:endCxn id="267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>
                <a:stCxn id="268" idx="7"/>
                <a:endCxn id="256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>
                <a:stCxn id="268" idx="5"/>
                <a:endCxn id="260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>
                <a:stCxn id="260" idx="5"/>
                <a:endCxn id="264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>
                <a:stCxn id="264" idx="0"/>
                <a:endCxn id="258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>
                <a:stCxn id="258" idx="6"/>
                <a:endCxn id="262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>
                <a:stCxn id="266" idx="5"/>
                <a:endCxn id="259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>
                <a:stCxn id="263" idx="0"/>
                <a:endCxn id="255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>
                <a:stCxn id="256" idx="7"/>
                <a:endCxn id="255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>
                <a:stCxn id="254" idx="4"/>
                <a:endCxn id="256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>
                <a:stCxn id="261" idx="7"/>
                <a:endCxn id="254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>
                <a:stCxn id="261" idx="5"/>
                <a:endCxn id="256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>
                <a:stCxn id="261" idx="4"/>
                <a:endCxn id="268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>
                <a:stCxn id="255" idx="7"/>
                <a:endCxn id="259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>
                <a:stCxn id="266" idx="4"/>
                <a:endCxn id="255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>
                <a:stCxn id="259" idx="5"/>
                <a:endCxn id="265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/>
              <p:cNvCxnSpPr>
                <a:stCxn id="263" idx="7"/>
                <a:endCxn id="265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/>
              <p:cNvCxnSpPr>
                <a:stCxn id="265" idx="4"/>
                <a:endCxn id="257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/>
              <p:cNvCxnSpPr>
                <a:stCxn id="263" idx="6"/>
                <a:endCxn id="257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/>
              <p:cNvCxnSpPr>
                <a:stCxn id="257" idx="4"/>
                <a:endCxn id="262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>
                <a:stCxn id="258" idx="7"/>
                <a:endCxn id="263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>
                <a:stCxn id="264" idx="6"/>
                <a:endCxn id="262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>
                <a:stCxn id="260" idx="7"/>
                <a:endCxn id="267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>
                <a:stCxn id="253" idx="6"/>
                <a:endCxn id="266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/>
              <p:cNvCxnSpPr>
                <a:stCxn id="255" idx="6"/>
                <a:endCxn id="265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/>
              <p:cNvCxnSpPr>
                <a:stCxn id="267" idx="0"/>
                <a:endCxn id="255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/>
              <p:cNvCxnSpPr>
                <a:endCxn id="268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/>
              <p:cNvCxnSpPr>
                <a:endCxn id="261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/>
              <p:cNvCxnSpPr>
                <a:endCxn id="254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/>
              <p:cNvCxnSpPr>
                <a:endCxn id="253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/>
              <p:cNvCxnSpPr>
                <a:endCxn id="266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/>
              <p:cNvCxnSpPr>
                <a:endCxn id="259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/>
              <p:cNvCxnSpPr>
                <a:endCxn id="257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/>
              <p:cNvCxnSpPr>
                <a:endCxn id="257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 309"/>
              <p:cNvCxnSpPr>
                <a:endCxn id="264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 310"/>
              <p:cNvCxnSpPr>
                <a:endCxn id="264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 311"/>
              <p:cNvCxnSpPr>
                <a:endCxn id="268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/>
              <p:cNvCxnSpPr>
                <a:endCxn id="259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/>
              <p:cNvCxnSpPr>
                <a:endCxn id="265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接连接符 314"/>
              <p:cNvCxnSpPr>
                <a:stCxn id="260" idx="6"/>
                <a:endCxn id="258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6" name="椭圆 315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3" name="直接连接符 322"/>
              <p:cNvCxnSpPr>
                <a:endCxn id="260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5" name="文本框 524"/>
          <p:cNvSpPr txBox="1"/>
          <p:nvPr/>
        </p:nvSpPr>
        <p:spPr>
          <a:xfrm>
            <a:off x="7102784" y="1953322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8" name="组合 517"/>
          <p:cNvGrpSpPr/>
          <p:nvPr/>
        </p:nvGrpSpPr>
        <p:grpSpPr>
          <a:xfrm>
            <a:off x="6874867" y="3087769"/>
            <a:ext cx="4131582" cy="1147975"/>
            <a:chOff x="6839257" y="2139082"/>
            <a:chExt cx="4767468" cy="1324658"/>
          </a:xfrm>
        </p:grpSpPr>
        <p:grpSp>
          <p:nvGrpSpPr>
            <p:cNvPr id="519" name="组合 518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521" name="椭圆 520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五边形 521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0" name="椭圆 519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3" name="矩形 522"/>
          <p:cNvSpPr/>
          <p:nvPr/>
        </p:nvSpPr>
        <p:spPr>
          <a:xfrm>
            <a:off x="8036070" y="3388003"/>
            <a:ext cx="2785003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移动端屏幕适配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618" name="组合 617"/>
          <p:cNvGrpSpPr/>
          <p:nvPr/>
        </p:nvGrpSpPr>
        <p:grpSpPr>
          <a:xfrm>
            <a:off x="6868376" y="4298165"/>
            <a:ext cx="4131583" cy="1147975"/>
            <a:chOff x="6839257" y="2139082"/>
            <a:chExt cx="4767468" cy="1324658"/>
          </a:xfrm>
        </p:grpSpPr>
        <p:grpSp>
          <p:nvGrpSpPr>
            <p:cNvPr id="710" name="组合 709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712" name="椭圆 711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13" name="五边形 712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711" name="椭圆 710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619" name="矩形 618"/>
          <p:cNvSpPr/>
          <p:nvPr/>
        </p:nvSpPr>
        <p:spPr>
          <a:xfrm>
            <a:off x="8029578" y="4598399"/>
            <a:ext cx="2698027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性能监控与优化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714" name="组合 713"/>
          <p:cNvGrpSpPr/>
          <p:nvPr/>
        </p:nvGrpSpPr>
        <p:grpSpPr>
          <a:xfrm>
            <a:off x="6853144" y="5505509"/>
            <a:ext cx="4131583" cy="1147975"/>
            <a:chOff x="6839257" y="2139082"/>
            <a:chExt cx="4767468" cy="1324658"/>
          </a:xfrm>
        </p:grpSpPr>
        <p:grpSp>
          <p:nvGrpSpPr>
            <p:cNvPr id="806" name="组合 805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808" name="椭圆 807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09" name="五边形 808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807" name="椭圆 806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10" name="组合 809"/>
          <p:cNvGrpSpPr/>
          <p:nvPr/>
        </p:nvGrpSpPr>
        <p:grpSpPr>
          <a:xfrm>
            <a:off x="6879063" y="3125524"/>
            <a:ext cx="1121577" cy="1064790"/>
            <a:chOff x="7515477" y="634233"/>
            <a:chExt cx="2871689" cy="2871689"/>
          </a:xfrm>
        </p:grpSpPr>
        <p:sp>
          <p:nvSpPr>
            <p:cNvPr id="811" name="椭圆 810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2" name="组合 811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813" name="组合 812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885" name="直接连接符 884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直接连接符 885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直接连接符 886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直接连接符 887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直接连接符 888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直接连接符 889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直接连接符 890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直接连接符 891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直接连接符 892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直接连接符 893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直接连接符 894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直接连接符 895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直接连接符 896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直接连接符 897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4" name="椭圆 813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5" name="椭圆 814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6" name="椭圆 815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7" name="椭圆 816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8" name="椭圆 817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9" name="椭圆 818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0" name="椭圆 819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1" name="椭圆 820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2" name="椭圆 821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3" name="椭圆 822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4" name="椭圆 823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5" name="椭圆 824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椭圆 825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椭圆 826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椭圆 827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椭圆 828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0" name="直接连接符 829"/>
              <p:cNvCxnSpPr>
                <a:endCxn id="814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接连接符 830"/>
              <p:cNvCxnSpPr>
                <a:endCxn id="822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接连接符 831"/>
              <p:cNvCxnSpPr>
                <a:endCxn id="814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接连接符 832"/>
              <p:cNvCxnSpPr>
                <a:stCxn id="814" idx="3"/>
                <a:endCxn id="815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接连接符 833"/>
              <p:cNvCxnSpPr>
                <a:stCxn id="815" idx="6"/>
                <a:endCxn id="816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接连接符 834"/>
              <p:cNvCxnSpPr>
                <a:stCxn id="828" idx="6"/>
                <a:endCxn id="824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接连接符 835"/>
              <p:cNvCxnSpPr>
                <a:stCxn id="828" idx="5"/>
                <a:endCxn id="819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接连接符 836"/>
              <p:cNvCxnSpPr>
                <a:stCxn id="817" idx="5"/>
                <a:endCxn id="828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接连接符 837"/>
              <p:cNvCxnSpPr>
                <a:stCxn id="829" idx="7"/>
                <a:endCxn id="817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接连接符 838"/>
              <p:cNvCxnSpPr>
                <a:stCxn id="829" idx="5"/>
                <a:endCxn id="821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接连接符 839"/>
              <p:cNvCxnSpPr>
                <a:stCxn id="821" idx="5"/>
                <a:endCxn id="825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/>
              <p:cNvCxnSpPr>
                <a:stCxn id="825" idx="0"/>
                <a:endCxn id="819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/>
              <p:cNvCxnSpPr>
                <a:stCxn id="819" idx="6"/>
                <a:endCxn id="823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/>
              <p:cNvCxnSpPr>
                <a:stCxn id="827" idx="5"/>
                <a:endCxn id="820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接连接符 843"/>
              <p:cNvCxnSpPr>
                <a:stCxn id="824" idx="0"/>
                <a:endCxn id="816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/>
              <p:cNvCxnSpPr>
                <a:stCxn id="817" idx="7"/>
                <a:endCxn id="816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/>
              <p:cNvCxnSpPr>
                <a:stCxn id="815" idx="4"/>
                <a:endCxn id="817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/>
              <p:cNvCxnSpPr>
                <a:stCxn id="822" idx="7"/>
                <a:endCxn id="815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/>
              <p:cNvCxnSpPr>
                <a:stCxn id="822" idx="5"/>
                <a:endCxn id="817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/>
              <p:cNvCxnSpPr>
                <a:stCxn id="822" idx="4"/>
                <a:endCxn id="829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/>
              <p:cNvCxnSpPr>
                <a:stCxn id="816" idx="7"/>
                <a:endCxn id="820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接连接符 850"/>
              <p:cNvCxnSpPr>
                <a:stCxn id="827" idx="4"/>
                <a:endCxn id="816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接连接符 851"/>
              <p:cNvCxnSpPr>
                <a:stCxn id="820" idx="5"/>
                <a:endCxn id="826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接连接符 852"/>
              <p:cNvCxnSpPr>
                <a:stCxn id="824" idx="7"/>
                <a:endCxn id="826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接连接符 853"/>
              <p:cNvCxnSpPr>
                <a:stCxn id="826" idx="4"/>
                <a:endCxn id="818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接连接符 854"/>
              <p:cNvCxnSpPr>
                <a:stCxn id="824" idx="6"/>
                <a:endCxn id="818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接连接符 855"/>
              <p:cNvCxnSpPr>
                <a:stCxn id="818" idx="4"/>
                <a:endCxn id="823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接连接符 856"/>
              <p:cNvCxnSpPr>
                <a:stCxn id="819" idx="7"/>
                <a:endCxn id="824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接连接符 857"/>
              <p:cNvCxnSpPr>
                <a:stCxn id="825" idx="6"/>
                <a:endCxn id="823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接连接符 858"/>
              <p:cNvCxnSpPr>
                <a:stCxn id="821" idx="7"/>
                <a:endCxn id="828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接连接符 859"/>
              <p:cNvCxnSpPr>
                <a:stCxn id="814" idx="6"/>
                <a:endCxn id="827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接连接符 860"/>
              <p:cNvCxnSpPr>
                <a:stCxn id="816" idx="6"/>
                <a:endCxn id="826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接连接符 861"/>
              <p:cNvCxnSpPr>
                <a:stCxn id="828" idx="0"/>
                <a:endCxn id="816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接连接符 862"/>
              <p:cNvCxnSpPr>
                <a:endCxn id="829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接连接符 863"/>
              <p:cNvCxnSpPr>
                <a:endCxn id="822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接连接符 864"/>
              <p:cNvCxnSpPr>
                <a:endCxn id="815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/>
              <p:cNvCxnSpPr>
                <a:endCxn id="814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接连接符 866"/>
              <p:cNvCxnSpPr>
                <a:endCxn id="827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接连接符 867"/>
              <p:cNvCxnSpPr>
                <a:endCxn id="820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接连接符 868"/>
              <p:cNvCxnSpPr>
                <a:endCxn id="818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接连接符 869"/>
              <p:cNvCxnSpPr>
                <a:endCxn id="818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接连接符 870"/>
              <p:cNvCxnSpPr>
                <a:endCxn id="825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直接连接符 871"/>
              <p:cNvCxnSpPr>
                <a:endCxn id="825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直接连接符 872"/>
              <p:cNvCxnSpPr>
                <a:endCxn id="829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直接连接符 873"/>
              <p:cNvCxnSpPr>
                <a:endCxn id="820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接连接符 874"/>
              <p:cNvCxnSpPr>
                <a:endCxn id="826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接连接符 875"/>
              <p:cNvCxnSpPr>
                <a:stCxn id="821" idx="6"/>
                <a:endCxn id="819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7" name="椭圆 876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8" name="椭圆 877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9" name="椭圆 878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0" name="椭圆 879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1" name="椭圆 880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2" name="椭圆 881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3" name="椭圆 882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84" name="直接连接符 883"/>
              <p:cNvCxnSpPr>
                <a:endCxn id="821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5" name="矩形 714"/>
          <p:cNvSpPr/>
          <p:nvPr/>
        </p:nvSpPr>
        <p:spPr>
          <a:xfrm>
            <a:off x="8014346" y="5805743"/>
            <a:ext cx="3258837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自动化与可配置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899" name="组合 898"/>
          <p:cNvGrpSpPr/>
          <p:nvPr/>
        </p:nvGrpSpPr>
        <p:grpSpPr>
          <a:xfrm>
            <a:off x="6874867" y="4343437"/>
            <a:ext cx="1121577" cy="1064790"/>
            <a:chOff x="7515477" y="634233"/>
            <a:chExt cx="2871689" cy="2871689"/>
          </a:xfrm>
        </p:grpSpPr>
        <p:sp>
          <p:nvSpPr>
            <p:cNvPr id="900" name="椭圆 899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901" name="组合 900"/>
            <p:cNvGrpSpPr/>
            <p:nvPr/>
          </p:nvGrpSpPr>
          <p:grpSpPr>
            <a:xfrm>
              <a:off x="7605484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902" name="组合 901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974" name="直接连接符 973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5" name="直接连接符 974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6" name="直接连接符 975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7" name="直接连接符 976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8" name="直接连接符 977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直接连接符 978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直接连接符 979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1" name="直接连接符 980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直接连接符 981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直接连接符 982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4" name="直接连接符 983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5" name="直接连接符 984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6" name="直接连接符 985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直接连接符 986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3" name="椭圆 902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4" name="椭圆 903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5" name="椭圆 904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6" name="椭圆 905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7" name="椭圆 906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8" name="椭圆 907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9" name="椭圆 908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0" name="椭圆 909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1" name="椭圆 910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2" name="椭圆 911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3" name="椭圆 912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4" name="椭圆 913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5" name="椭圆 914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6" name="椭圆 915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7" name="椭圆 916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8" name="椭圆 917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919" name="直接连接符 918"/>
              <p:cNvCxnSpPr>
                <a:endCxn id="903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直接连接符 919"/>
              <p:cNvCxnSpPr>
                <a:endCxn id="911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直接连接符 920"/>
              <p:cNvCxnSpPr>
                <a:endCxn id="903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直接连接符 921"/>
              <p:cNvCxnSpPr>
                <a:stCxn id="903" idx="3"/>
                <a:endCxn id="904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直接连接符 922"/>
              <p:cNvCxnSpPr>
                <a:stCxn id="904" idx="6"/>
                <a:endCxn id="905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直接连接符 923"/>
              <p:cNvCxnSpPr>
                <a:stCxn id="917" idx="6"/>
                <a:endCxn id="913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直接连接符 924"/>
              <p:cNvCxnSpPr>
                <a:stCxn id="917" idx="5"/>
                <a:endCxn id="908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直接连接符 925"/>
              <p:cNvCxnSpPr>
                <a:stCxn id="906" idx="5"/>
                <a:endCxn id="917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直接连接符 926"/>
              <p:cNvCxnSpPr>
                <a:stCxn id="918" idx="7"/>
                <a:endCxn id="906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直接连接符 927"/>
              <p:cNvCxnSpPr>
                <a:stCxn id="918" idx="5"/>
                <a:endCxn id="910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直接连接符 928"/>
              <p:cNvCxnSpPr>
                <a:stCxn id="910" idx="5"/>
                <a:endCxn id="914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直接连接符 929"/>
              <p:cNvCxnSpPr>
                <a:stCxn id="914" idx="0"/>
                <a:endCxn id="908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直接连接符 930"/>
              <p:cNvCxnSpPr>
                <a:stCxn id="908" idx="6"/>
                <a:endCxn id="912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直接连接符 931"/>
              <p:cNvCxnSpPr>
                <a:stCxn id="916" idx="5"/>
                <a:endCxn id="909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直接连接符 932"/>
              <p:cNvCxnSpPr>
                <a:stCxn id="913" idx="0"/>
                <a:endCxn id="905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直接连接符 933"/>
              <p:cNvCxnSpPr>
                <a:stCxn id="906" idx="7"/>
                <a:endCxn id="905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直接连接符 934"/>
              <p:cNvCxnSpPr>
                <a:stCxn id="904" idx="4"/>
                <a:endCxn id="906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直接连接符 935"/>
              <p:cNvCxnSpPr>
                <a:stCxn id="911" idx="7"/>
                <a:endCxn id="904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直接连接符 936"/>
              <p:cNvCxnSpPr>
                <a:stCxn id="911" idx="5"/>
                <a:endCxn id="906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直接连接符 937"/>
              <p:cNvCxnSpPr>
                <a:stCxn id="911" idx="4"/>
                <a:endCxn id="918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直接连接符 938"/>
              <p:cNvCxnSpPr>
                <a:stCxn id="905" idx="7"/>
                <a:endCxn id="909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直接连接符 939"/>
              <p:cNvCxnSpPr>
                <a:stCxn id="916" idx="4"/>
                <a:endCxn id="905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直接连接符 940"/>
              <p:cNvCxnSpPr>
                <a:stCxn id="909" idx="5"/>
                <a:endCxn id="915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直接连接符 941"/>
              <p:cNvCxnSpPr>
                <a:stCxn id="913" idx="7"/>
                <a:endCxn id="915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直接连接符 942"/>
              <p:cNvCxnSpPr>
                <a:stCxn id="915" idx="4"/>
                <a:endCxn id="907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直接连接符 943"/>
              <p:cNvCxnSpPr>
                <a:stCxn id="913" idx="6"/>
                <a:endCxn id="907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直接连接符 944"/>
              <p:cNvCxnSpPr>
                <a:stCxn id="907" idx="4"/>
                <a:endCxn id="912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直接连接符 945"/>
              <p:cNvCxnSpPr>
                <a:stCxn id="908" idx="7"/>
                <a:endCxn id="913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直接连接符 946"/>
              <p:cNvCxnSpPr>
                <a:stCxn id="914" idx="6"/>
                <a:endCxn id="912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直接连接符 947"/>
              <p:cNvCxnSpPr>
                <a:stCxn id="910" idx="7"/>
                <a:endCxn id="917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直接连接符 948"/>
              <p:cNvCxnSpPr>
                <a:stCxn id="903" idx="6"/>
                <a:endCxn id="916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直接连接符 949"/>
              <p:cNvCxnSpPr>
                <a:stCxn id="905" idx="6"/>
                <a:endCxn id="915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直接连接符 950"/>
              <p:cNvCxnSpPr>
                <a:stCxn id="917" idx="0"/>
                <a:endCxn id="905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直接连接符 951"/>
              <p:cNvCxnSpPr>
                <a:endCxn id="918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直接连接符 952"/>
              <p:cNvCxnSpPr>
                <a:endCxn id="911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直接连接符 953"/>
              <p:cNvCxnSpPr>
                <a:endCxn id="904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直接连接符 954"/>
              <p:cNvCxnSpPr>
                <a:endCxn id="903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直接连接符 955"/>
              <p:cNvCxnSpPr>
                <a:endCxn id="916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直接连接符 956"/>
              <p:cNvCxnSpPr>
                <a:endCxn id="909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直接连接符 957"/>
              <p:cNvCxnSpPr>
                <a:endCxn id="907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直接连接符 958"/>
              <p:cNvCxnSpPr>
                <a:endCxn id="907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直接连接符 959"/>
              <p:cNvCxnSpPr>
                <a:endCxn id="914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直接连接符 960"/>
              <p:cNvCxnSpPr>
                <a:endCxn id="914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直接连接符 961"/>
              <p:cNvCxnSpPr>
                <a:endCxn id="918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直接连接符 962"/>
              <p:cNvCxnSpPr>
                <a:endCxn id="909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直接连接符 963"/>
              <p:cNvCxnSpPr>
                <a:endCxn id="915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直接连接符 964"/>
              <p:cNvCxnSpPr>
                <a:stCxn id="910" idx="6"/>
                <a:endCxn id="908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6" name="椭圆 965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7" name="椭圆 966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8" name="椭圆 967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9" name="椭圆 968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0" name="椭圆 969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1" name="椭圆 970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2" name="椭圆 971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973" name="直接连接符 972"/>
              <p:cNvCxnSpPr>
                <a:endCxn id="910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8" name="组合 987"/>
          <p:cNvGrpSpPr/>
          <p:nvPr/>
        </p:nvGrpSpPr>
        <p:grpSpPr>
          <a:xfrm>
            <a:off x="6874449" y="5533639"/>
            <a:ext cx="1121577" cy="1064790"/>
            <a:chOff x="7515477" y="634233"/>
            <a:chExt cx="2871689" cy="2871689"/>
          </a:xfrm>
        </p:grpSpPr>
        <p:sp>
          <p:nvSpPr>
            <p:cNvPr id="989" name="椭圆 988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990" name="组合 989"/>
            <p:cNvGrpSpPr/>
            <p:nvPr/>
          </p:nvGrpSpPr>
          <p:grpSpPr>
            <a:xfrm>
              <a:off x="7605484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991" name="组合 990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1063" name="直接连接符 1062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直接连接符 1063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5" name="直接连接符 1064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6" name="直接连接符 1065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7" name="直接连接符 1066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8" name="直接连接符 1067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9" name="直接连接符 1068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0" name="直接连接符 1069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1" name="直接连接符 1070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2" name="直接连接符 1071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3" name="直接连接符 1072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直接连接符 1073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直接连接符 1074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直接连接符 1075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2" name="椭圆 991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3" name="椭圆 992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4" name="椭圆 993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5" name="椭圆 994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6" name="椭圆 995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7" name="椭圆 996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8" name="椭圆 997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9" name="椭圆 998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0" name="椭圆 999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1" name="椭圆 1000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2" name="椭圆 1001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3" name="椭圆 1002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4" name="椭圆 1003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5" name="椭圆 1004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6" name="椭圆 1005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7" name="椭圆 1006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08" name="直接连接符 1007"/>
              <p:cNvCxnSpPr>
                <a:endCxn id="992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直接连接符 1008"/>
              <p:cNvCxnSpPr>
                <a:endCxn id="1000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直接连接符 1009"/>
              <p:cNvCxnSpPr>
                <a:endCxn id="992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直接连接符 1010"/>
              <p:cNvCxnSpPr>
                <a:stCxn id="992" idx="3"/>
                <a:endCxn id="993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直接连接符 1011"/>
              <p:cNvCxnSpPr>
                <a:stCxn id="993" idx="6"/>
                <a:endCxn id="994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直接连接符 1012"/>
              <p:cNvCxnSpPr>
                <a:stCxn id="1006" idx="6"/>
                <a:endCxn id="1002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直接连接符 1013"/>
              <p:cNvCxnSpPr>
                <a:stCxn id="1006" idx="5"/>
                <a:endCxn id="997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5" name="直接连接符 1014"/>
              <p:cNvCxnSpPr>
                <a:stCxn id="995" idx="5"/>
                <a:endCxn id="1006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6" name="直接连接符 1015"/>
              <p:cNvCxnSpPr>
                <a:stCxn id="1007" idx="7"/>
                <a:endCxn id="995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直接连接符 1016"/>
              <p:cNvCxnSpPr>
                <a:stCxn id="1007" idx="5"/>
                <a:endCxn id="999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直接连接符 1017"/>
              <p:cNvCxnSpPr>
                <a:stCxn id="999" idx="5"/>
                <a:endCxn id="1003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直接连接符 1018"/>
              <p:cNvCxnSpPr>
                <a:stCxn id="1003" idx="0"/>
                <a:endCxn id="997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直接连接符 1019"/>
              <p:cNvCxnSpPr>
                <a:stCxn id="997" idx="6"/>
                <a:endCxn id="1001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直接连接符 1020"/>
              <p:cNvCxnSpPr>
                <a:stCxn id="1005" idx="5"/>
                <a:endCxn id="998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直接连接符 1021"/>
              <p:cNvCxnSpPr>
                <a:stCxn id="1002" idx="0"/>
                <a:endCxn id="994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直接连接符 1022"/>
              <p:cNvCxnSpPr>
                <a:stCxn id="995" idx="7"/>
                <a:endCxn id="994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直接连接符 1023"/>
              <p:cNvCxnSpPr>
                <a:stCxn id="993" idx="4"/>
                <a:endCxn id="995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直接连接符 1024"/>
              <p:cNvCxnSpPr>
                <a:stCxn id="1000" idx="7"/>
                <a:endCxn id="993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直接连接符 1025"/>
              <p:cNvCxnSpPr>
                <a:stCxn id="1000" idx="5"/>
                <a:endCxn id="995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直接连接符 1026"/>
              <p:cNvCxnSpPr>
                <a:stCxn id="1000" idx="4"/>
                <a:endCxn id="1007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直接连接符 1027"/>
              <p:cNvCxnSpPr>
                <a:stCxn id="994" idx="7"/>
                <a:endCxn id="998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直接连接符 1028"/>
              <p:cNvCxnSpPr>
                <a:stCxn id="1005" idx="4"/>
                <a:endCxn id="994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直接连接符 1029"/>
              <p:cNvCxnSpPr>
                <a:stCxn id="998" idx="5"/>
                <a:endCxn id="1004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直接连接符 1030"/>
              <p:cNvCxnSpPr>
                <a:stCxn id="1002" idx="7"/>
                <a:endCxn id="1004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直接连接符 1031"/>
              <p:cNvCxnSpPr>
                <a:stCxn id="1004" idx="4"/>
                <a:endCxn id="996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直接连接符 1032"/>
              <p:cNvCxnSpPr>
                <a:stCxn id="1002" idx="6"/>
                <a:endCxn id="996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直接连接符 1033"/>
              <p:cNvCxnSpPr>
                <a:stCxn id="996" idx="4"/>
                <a:endCxn id="1001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直接连接符 1034"/>
              <p:cNvCxnSpPr>
                <a:stCxn id="997" idx="7"/>
                <a:endCxn id="1002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直接连接符 1035"/>
              <p:cNvCxnSpPr>
                <a:stCxn id="1003" idx="6"/>
                <a:endCxn id="1001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直接连接符 1036"/>
              <p:cNvCxnSpPr>
                <a:stCxn id="999" idx="7"/>
                <a:endCxn id="1006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直接连接符 1037"/>
              <p:cNvCxnSpPr>
                <a:stCxn id="992" idx="6"/>
                <a:endCxn id="1005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直接连接符 1038"/>
              <p:cNvCxnSpPr>
                <a:stCxn id="994" idx="6"/>
                <a:endCxn id="1004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直接连接符 1039"/>
              <p:cNvCxnSpPr>
                <a:stCxn id="1006" idx="0"/>
                <a:endCxn id="994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直接连接符 1040"/>
              <p:cNvCxnSpPr>
                <a:endCxn id="1007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直接连接符 1041"/>
              <p:cNvCxnSpPr>
                <a:endCxn id="1000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直接连接符 1042"/>
              <p:cNvCxnSpPr>
                <a:endCxn id="993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直接连接符 1043"/>
              <p:cNvCxnSpPr>
                <a:endCxn id="992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直接连接符 1044"/>
              <p:cNvCxnSpPr>
                <a:endCxn id="1005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直接连接符 1045"/>
              <p:cNvCxnSpPr>
                <a:endCxn id="998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直接连接符 1046"/>
              <p:cNvCxnSpPr>
                <a:endCxn id="996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直接连接符 1047"/>
              <p:cNvCxnSpPr>
                <a:endCxn id="996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直接连接符 1048"/>
              <p:cNvCxnSpPr>
                <a:endCxn id="1003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直接连接符 1049"/>
              <p:cNvCxnSpPr>
                <a:endCxn id="1003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直接连接符 1050"/>
              <p:cNvCxnSpPr>
                <a:endCxn id="1007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直接连接符 1051"/>
              <p:cNvCxnSpPr>
                <a:endCxn id="998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接连接符 1052"/>
              <p:cNvCxnSpPr>
                <a:endCxn id="1004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接连接符 1053"/>
              <p:cNvCxnSpPr>
                <a:stCxn id="999" idx="6"/>
                <a:endCxn id="997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5" name="椭圆 1054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6" name="椭圆 1055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7" name="椭圆 1056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8" name="椭圆 1057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9" name="椭圆 1058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60" name="椭圆 1059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61" name="椭圆 1060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62" name="直接连接符 1061"/>
              <p:cNvCxnSpPr>
                <a:endCxn id="999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1" name="文本框 524"/>
          <p:cNvSpPr txBox="1"/>
          <p:nvPr/>
        </p:nvSpPr>
        <p:spPr>
          <a:xfrm>
            <a:off x="7136537" y="4380834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6" name="文本框 1165"/>
          <p:cNvSpPr txBox="1"/>
          <p:nvPr/>
        </p:nvSpPr>
        <p:spPr>
          <a:xfrm>
            <a:off x="7130189" y="3153386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" name="文本框 524"/>
          <p:cNvSpPr txBox="1"/>
          <p:nvPr/>
        </p:nvSpPr>
        <p:spPr>
          <a:xfrm>
            <a:off x="7102782" y="5578489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性能评分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方法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147704" y="2376266"/>
            <a:ext cx="61938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开始时间 </a:t>
            </a:r>
            <a:r>
              <a:rPr lang="en-US" altLang="zh-CN" sz="2400" dirty="0" smtClean="0">
                <a:solidFill>
                  <a:schemeClr val="bg1"/>
                </a:solidFill>
              </a:rPr>
              <a:t>t1</a:t>
            </a:r>
            <a:r>
              <a:rPr lang="zh-CN" altLang="en-US" sz="2400" dirty="0" smtClean="0">
                <a:solidFill>
                  <a:schemeClr val="bg1"/>
                </a:solidFill>
              </a:rPr>
              <a:t>，结束时间 </a:t>
            </a:r>
            <a:r>
              <a:rPr lang="en-US" altLang="zh-CN" sz="2400" dirty="0" smtClean="0">
                <a:solidFill>
                  <a:schemeClr val="bg1"/>
                </a:solidFill>
              </a:rPr>
              <a:t>t2</a:t>
            </a:r>
            <a:r>
              <a:rPr lang="zh-CN" altLang="en-US" sz="2400" dirty="0" smtClean="0">
                <a:solidFill>
                  <a:schemeClr val="bg1"/>
                </a:solidFill>
              </a:rPr>
              <a:t>，帧数为 </a:t>
            </a:r>
            <a:r>
              <a:rPr lang="en-US" altLang="zh-CN" sz="2400" dirty="0" smtClean="0">
                <a:solidFill>
                  <a:schemeClr val="bg1"/>
                </a:solidFill>
              </a:rPr>
              <a:t>n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	fps = 1000 </a:t>
            </a:r>
            <a:r>
              <a:rPr lang="zh-CN" altLang="en-US" sz="2400" dirty="0" smtClean="0">
                <a:solidFill>
                  <a:schemeClr val="bg1"/>
                </a:solidFill>
              </a:rPr>
              <a:t>* </a:t>
            </a:r>
            <a:r>
              <a:rPr lang="en-US" altLang="zh-CN" sz="2400" dirty="0" smtClean="0">
                <a:solidFill>
                  <a:schemeClr val="bg1"/>
                </a:solidFill>
              </a:rPr>
              <a:t>n / t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取帧率的</a:t>
            </a:r>
            <a:r>
              <a:rPr lang="en-US" altLang="zh-CN" sz="2400" dirty="0" smtClean="0">
                <a:solidFill>
                  <a:schemeClr val="bg1"/>
                </a:solidFill>
              </a:rPr>
              <a:t>10</a:t>
            </a:r>
            <a:r>
              <a:rPr lang="zh-CN" altLang="en-US" sz="2400" dirty="0" smtClean="0">
                <a:solidFill>
                  <a:schemeClr val="bg1"/>
                </a:solidFill>
              </a:rPr>
              <a:t>倍为性能评分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	score = floor( 10000 * n / t 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分级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678008" y="2022231"/>
            <a:ext cx="2233246" cy="38334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左大括号 96"/>
          <p:cNvSpPr/>
          <p:nvPr/>
        </p:nvSpPr>
        <p:spPr>
          <a:xfrm rot="5400000">
            <a:off x="9750670" y="3138854"/>
            <a:ext cx="140677" cy="6506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右大括号 98"/>
          <p:cNvSpPr/>
          <p:nvPr/>
        </p:nvSpPr>
        <p:spPr>
          <a:xfrm>
            <a:off x="10257900" y="3632119"/>
            <a:ext cx="143400" cy="6136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H="1">
            <a:off x="9812215" y="2022231"/>
            <a:ext cx="8798" cy="383344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95" idx="1"/>
          </p:cNvCxnSpPr>
          <p:nvPr/>
        </p:nvCxnSpPr>
        <p:spPr>
          <a:xfrm flipV="1">
            <a:off x="8678008" y="3938952"/>
            <a:ext cx="2275846" cy="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9627577" y="3116832"/>
            <a:ext cx="109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100px</a:t>
            </a:r>
            <a:endParaRPr lang="zh-CN" altLang="en-US" sz="1200" dirty="0"/>
          </a:p>
        </p:txBody>
      </p:sp>
      <p:sp>
        <p:nvSpPr>
          <p:cNvPr id="101" name="文本框 100"/>
          <p:cNvSpPr txBox="1"/>
          <p:nvPr/>
        </p:nvSpPr>
        <p:spPr>
          <a:xfrm>
            <a:off x="10408731" y="3800453"/>
            <a:ext cx="109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100px</a:t>
            </a:r>
            <a:endParaRPr lang="zh-CN" altLang="en-US" sz="1200" dirty="0"/>
          </a:p>
        </p:txBody>
      </p:sp>
      <p:sp>
        <p:nvSpPr>
          <p:cNvPr id="109" name="矩形 108"/>
          <p:cNvSpPr/>
          <p:nvPr/>
        </p:nvSpPr>
        <p:spPr>
          <a:xfrm>
            <a:off x="9200151" y="3975017"/>
            <a:ext cx="595842" cy="5776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9513278" y="3632119"/>
            <a:ext cx="633046" cy="613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8847417" y="2333395"/>
            <a:ext cx="377075" cy="3655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10094441" y="2022228"/>
            <a:ext cx="824242" cy="7990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10479255" y="5526211"/>
            <a:ext cx="235036" cy="2278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10714291" y="4149969"/>
            <a:ext cx="444161" cy="4305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8741914" y="5006438"/>
            <a:ext cx="412934" cy="4272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8" name="表格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718907"/>
              </p:ext>
            </p:extLst>
          </p:nvPr>
        </p:nvGraphicFramePr>
        <p:xfrm>
          <a:off x="1202152" y="5337579"/>
          <a:ext cx="6722550" cy="832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850"/>
                <a:gridCol w="1206500"/>
                <a:gridCol w="1257398"/>
                <a:gridCol w="1231802"/>
              </a:tblGrid>
              <a:tr h="41647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iPhone 7 /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vivo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X7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/</a:t>
                      </a:r>
                      <a:r>
                        <a:rPr lang="zh-CN" altLang="en-US" baseline="0" dirty="0" smtClean="0"/>
                        <a:t> 小米</a:t>
                      </a:r>
                      <a:r>
                        <a:rPr lang="en-US" altLang="zh-CN" baseline="0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iPhone5s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小米</a:t>
                      </a:r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红米</a:t>
                      </a: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1647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400+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 – 400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200 – 300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0 - 200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5" name="Picture 10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155" y="1738548"/>
            <a:ext cx="3365466" cy="334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性能评分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措施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147704" y="2376266"/>
            <a:ext cx="6193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减少帧数（图片数）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减少装饰及动画复杂度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取消特效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使用 </a:t>
            </a:r>
            <a:r>
              <a:rPr lang="en-US" altLang="zh-CN" sz="2400" dirty="0" smtClean="0">
                <a:solidFill>
                  <a:schemeClr val="bg1"/>
                </a:solidFill>
              </a:rPr>
              <a:t>@1x </a:t>
            </a:r>
            <a:r>
              <a:rPr lang="zh-CN" altLang="en-US" sz="2400" dirty="0" smtClean="0">
                <a:solidFill>
                  <a:schemeClr val="bg1"/>
                </a:solidFill>
              </a:rPr>
              <a:t>图片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1" y="1152746"/>
            <a:ext cx="3053915" cy="54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7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性能优化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总结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147704" y="2376266"/>
            <a:ext cx="76835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GPU</a:t>
            </a:r>
            <a:r>
              <a:rPr lang="zh-CN" altLang="en-US" sz="2400" dirty="0" smtClean="0">
                <a:solidFill>
                  <a:schemeClr val="bg1"/>
                </a:solidFill>
              </a:rPr>
              <a:t>硬件加速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CSS</a:t>
            </a:r>
            <a:r>
              <a:rPr lang="zh-CN" altLang="en-US" sz="2400" dirty="0" smtClean="0">
                <a:solidFill>
                  <a:schemeClr val="bg1"/>
                </a:solidFill>
              </a:rPr>
              <a:t>： </a:t>
            </a:r>
            <a:r>
              <a:rPr lang="en-US" altLang="zh-CN" sz="2400" dirty="0" smtClean="0">
                <a:solidFill>
                  <a:schemeClr val="bg1"/>
                </a:solidFill>
              </a:rPr>
              <a:t>will-change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图片压缩、图片合并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zip</a:t>
            </a:r>
            <a:r>
              <a:rPr lang="zh-CN" altLang="en-US" sz="2400" dirty="0" smtClean="0">
                <a:solidFill>
                  <a:schemeClr val="bg1"/>
                </a:solidFill>
              </a:rPr>
              <a:t>压缩包 </a:t>
            </a:r>
            <a:r>
              <a:rPr lang="en-US" altLang="zh-CN" sz="2400" dirty="0" smtClean="0">
                <a:solidFill>
                  <a:schemeClr val="bg1"/>
                </a:solidFill>
              </a:rPr>
              <a:t>+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indexedDB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+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WebWorker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bg1"/>
                </a:solidFill>
              </a:rPr>
              <a:t>requestAnimationFrame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性能评分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470342" y="2376266"/>
            <a:ext cx="285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FPS</a:t>
            </a:r>
            <a:r>
              <a:rPr lang="zh-CN" altLang="en-US" sz="2400" dirty="0" smtClean="0">
                <a:solidFill>
                  <a:schemeClr val="bg1"/>
                </a:solidFill>
              </a:rPr>
              <a:t>调试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Timeline</a:t>
            </a:r>
            <a:r>
              <a:rPr lang="zh-CN" altLang="en-US" sz="2400" dirty="0" smtClean="0">
                <a:solidFill>
                  <a:schemeClr val="bg1"/>
                </a:solidFill>
              </a:rPr>
              <a:t>调试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饼形 527"/>
          <p:cNvSpPr/>
          <p:nvPr/>
        </p:nvSpPr>
        <p:spPr>
          <a:xfrm rot="19626519">
            <a:off x="-91798" y="147824"/>
            <a:ext cx="11683527" cy="11683527"/>
          </a:xfrm>
          <a:prstGeom prst="pie">
            <a:avLst>
              <a:gd name="adj1" fmla="val 13050907"/>
              <a:gd name="adj2" fmla="val 17071898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5285361" y="5305565"/>
            <a:ext cx="899855" cy="1472533"/>
            <a:chOff x="5014913" y="2157414"/>
            <a:chExt cx="2457450" cy="4414836"/>
          </a:xfrm>
        </p:grpSpPr>
        <p:sp>
          <p:nvSpPr>
            <p:cNvPr id="95" name="圆角矩形 93"/>
            <p:cNvSpPr/>
            <p:nvPr/>
          </p:nvSpPr>
          <p:spPr>
            <a:xfrm>
              <a:off x="5014913" y="2157414"/>
              <a:ext cx="2457450" cy="4414836"/>
            </a:xfrm>
            <a:custGeom>
              <a:avLst/>
              <a:gdLst>
                <a:gd name="connsiteX0" fmla="*/ 0 w 1345789"/>
                <a:gd name="connsiteY0" fmla="*/ 118228 h 2417725"/>
                <a:gd name="connsiteX1" fmla="*/ 118228 w 1345789"/>
                <a:gd name="connsiteY1" fmla="*/ 0 h 2417725"/>
                <a:gd name="connsiteX2" fmla="*/ 1227561 w 1345789"/>
                <a:gd name="connsiteY2" fmla="*/ 0 h 2417725"/>
                <a:gd name="connsiteX3" fmla="*/ 1345789 w 1345789"/>
                <a:gd name="connsiteY3" fmla="*/ 118228 h 2417725"/>
                <a:gd name="connsiteX4" fmla="*/ 1345789 w 1345789"/>
                <a:gd name="connsiteY4" fmla="*/ 2299497 h 2417725"/>
                <a:gd name="connsiteX5" fmla="*/ 1227561 w 1345789"/>
                <a:gd name="connsiteY5" fmla="*/ 2417725 h 2417725"/>
                <a:gd name="connsiteX6" fmla="*/ 118228 w 1345789"/>
                <a:gd name="connsiteY6" fmla="*/ 2417725 h 2417725"/>
                <a:gd name="connsiteX7" fmla="*/ 0 w 1345789"/>
                <a:gd name="connsiteY7" fmla="*/ 2299497 h 2417725"/>
                <a:gd name="connsiteX8" fmla="*/ 0 w 1345789"/>
                <a:gd name="connsiteY8" fmla="*/ 118228 h 2417725"/>
                <a:gd name="connsiteX0" fmla="*/ 0 w 1345789"/>
                <a:gd name="connsiteY0" fmla="*/ 118228 h 2417725"/>
                <a:gd name="connsiteX1" fmla="*/ 118228 w 1345789"/>
                <a:gd name="connsiteY1" fmla="*/ 0 h 2417725"/>
                <a:gd name="connsiteX2" fmla="*/ 665452 w 1345789"/>
                <a:gd name="connsiteY2" fmla="*/ 11050 h 2417725"/>
                <a:gd name="connsiteX3" fmla="*/ 1227561 w 1345789"/>
                <a:gd name="connsiteY3" fmla="*/ 0 h 2417725"/>
                <a:gd name="connsiteX4" fmla="*/ 1345789 w 1345789"/>
                <a:gd name="connsiteY4" fmla="*/ 118228 h 2417725"/>
                <a:gd name="connsiteX5" fmla="*/ 1345789 w 1345789"/>
                <a:gd name="connsiteY5" fmla="*/ 2299497 h 2417725"/>
                <a:gd name="connsiteX6" fmla="*/ 1227561 w 1345789"/>
                <a:gd name="connsiteY6" fmla="*/ 2417725 h 2417725"/>
                <a:gd name="connsiteX7" fmla="*/ 118228 w 1345789"/>
                <a:gd name="connsiteY7" fmla="*/ 2417725 h 2417725"/>
                <a:gd name="connsiteX8" fmla="*/ 0 w 1345789"/>
                <a:gd name="connsiteY8" fmla="*/ 2299497 h 2417725"/>
                <a:gd name="connsiteX9" fmla="*/ 0 w 1345789"/>
                <a:gd name="connsiteY9" fmla="*/ 118228 h 24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5789" h="2417725">
                  <a:moveTo>
                    <a:pt x="0" y="118228"/>
                  </a:moveTo>
                  <a:cubicBezTo>
                    <a:pt x="0" y="52932"/>
                    <a:pt x="52932" y="0"/>
                    <a:pt x="118228" y="0"/>
                  </a:cubicBezTo>
                  <a:lnTo>
                    <a:pt x="665452" y="11050"/>
                  </a:lnTo>
                  <a:lnTo>
                    <a:pt x="1227561" y="0"/>
                  </a:lnTo>
                  <a:cubicBezTo>
                    <a:pt x="1292857" y="0"/>
                    <a:pt x="1345789" y="52932"/>
                    <a:pt x="1345789" y="118228"/>
                  </a:cubicBezTo>
                  <a:lnTo>
                    <a:pt x="1345789" y="2299497"/>
                  </a:lnTo>
                  <a:cubicBezTo>
                    <a:pt x="1345789" y="2364793"/>
                    <a:pt x="1292857" y="2417725"/>
                    <a:pt x="1227561" y="2417725"/>
                  </a:cubicBezTo>
                  <a:lnTo>
                    <a:pt x="118228" y="2417725"/>
                  </a:lnTo>
                  <a:cubicBezTo>
                    <a:pt x="52932" y="2417725"/>
                    <a:pt x="0" y="2364793"/>
                    <a:pt x="0" y="2299497"/>
                  </a:cubicBezTo>
                  <a:lnTo>
                    <a:pt x="0" y="11822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143500" y="2529809"/>
              <a:ext cx="2185987" cy="359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5972571" y="6260424"/>
              <a:ext cx="527844" cy="179815"/>
            </a:xfrm>
            <a:prstGeom prst="roundRect">
              <a:avLst>
                <a:gd name="adj" fmla="val 50000"/>
              </a:avLst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5972571" y="2397798"/>
              <a:ext cx="527844" cy="51766"/>
            </a:xfrm>
            <a:prstGeom prst="roundRect">
              <a:avLst>
                <a:gd name="adj" fmla="val 50000"/>
              </a:avLst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6183721" y="2243612"/>
              <a:ext cx="100000" cy="100000"/>
            </a:xfrm>
            <a:prstGeom prst="ellipse">
              <a:avLst/>
            </a:prstGeom>
            <a:solidFill>
              <a:srgbClr val="0D2232"/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5" name="饼形 224"/>
          <p:cNvSpPr/>
          <p:nvPr/>
        </p:nvSpPr>
        <p:spPr>
          <a:xfrm rot="19626519">
            <a:off x="594778" y="825533"/>
            <a:ext cx="10452209" cy="10452209"/>
          </a:xfrm>
          <a:prstGeom prst="pie">
            <a:avLst>
              <a:gd name="adj1" fmla="val 12013266"/>
              <a:gd name="adj2" fmla="val 1814176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03090" y="598788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目录</a:t>
            </a:r>
            <a:endParaRPr lang="zh-CN" altLang="en-US" sz="4400" dirty="0">
              <a:solidFill>
                <a:srgbClr val="71CAE0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391776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0137092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10723247" y="47998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5459302" y="5774194"/>
            <a:ext cx="554888" cy="554888"/>
          </a:xfrm>
          <a:prstGeom prst="ellipse">
            <a:avLst/>
          </a:prstGeom>
          <a:solidFill>
            <a:srgbClr val="71C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组合 232"/>
          <p:cNvGrpSpPr/>
          <p:nvPr/>
        </p:nvGrpSpPr>
        <p:grpSpPr>
          <a:xfrm>
            <a:off x="6853145" y="1880342"/>
            <a:ext cx="4131582" cy="1147975"/>
            <a:chOff x="6839257" y="2139082"/>
            <a:chExt cx="4767468" cy="1324658"/>
          </a:xfrm>
        </p:grpSpPr>
        <p:grpSp>
          <p:nvGrpSpPr>
            <p:cNvPr id="231" name="组合 230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229" name="椭圆 228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五边形 229"/>
              <p:cNvSpPr/>
              <p:nvPr/>
            </p:nvSpPr>
            <p:spPr>
              <a:xfrm>
                <a:off x="7855355" y="2353399"/>
                <a:ext cx="3751370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1" name="椭圆 220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7" name="图表 246"/>
          <p:cNvGraphicFramePr/>
          <p:nvPr>
            <p:extLst/>
          </p:nvPr>
        </p:nvGraphicFramePr>
        <p:xfrm>
          <a:off x="872066" y="2725485"/>
          <a:ext cx="4957247" cy="2978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8" name="矩形 247"/>
          <p:cNvSpPr/>
          <p:nvPr/>
        </p:nvSpPr>
        <p:spPr>
          <a:xfrm>
            <a:off x="8014348" y="2180576"/>
            <a:ext cx="3088629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常用的动画方案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6863515" y="1910469"/>
            <a:ext cx="1121577" cy="1064790"/>
            <a:chOff x="7515477" y="634233"/>
            <a:chExt cx="2871689" cy="2871689"/>
          </a:xfrm>
        </p:grpSpPr>
        <p:sp>
          <p:nvSpPr>
            <p:cNvPr id="250" name="椭圆 249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1" name="组合 250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252" name="组合 251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324" name="直接连接符 323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椭圆 252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9" name="直接连接符 268"/>
              <p:cNvCxnSpPr>
                <a:endCxn id="253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>
                <a:endCxn id="261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>
                <a:endCxn id="253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>
                <a:stCxn id="253" idx="3"/>
                <a:endCxn id="254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>
                <a:stCxn id="254" idx="6"/>
                <a:endCxn id="255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>
                <a:stCxn id="267" idx="6"/>
                <a:endCxn id="263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>
                <a:stCxn id="267" idx="5"/>
                <a:endCxn id="258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>
                <a:stCxn id="256" idx="5"/>
                <a:endCxn id="267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>
                <a:stCxn id="268" idx="7"/>
                <a:endCxn id="256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>
                <a:stCxn id="268" idx="5"/>
                <a:endCxn id="260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>
                <a:stCxn id="260" idx="5"/>
                <a:endCxn id="264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>
                <a:stCxn id="264" idx="0"/>
                <a:endCxn id="258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>
                <a:stCxn id="258" idx="6"/>
                <a:endCxn id="262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>
                <a:stCxn id="266" idx="5"/>
                <a:endCxn id="259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>
                <a:stCxn id="263" idx="0"/>
                <a:endCxn id="255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>
                <a:stCxn id="256" idx="7"/>
                <a:endCxn id="255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>
                <a:stCxn id="254" idx="4"/>
                <a:endCxn id="256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>
                <a:stCxn id="261" idx="7"/>
                <a:endCxn id="254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>
                <a:stCxn id="261" idx="5"/>
                <a:endCxn id="256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>
                <a:stCxn id="261" idx="4"/>
                <a:endCxn id="268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>
                <a:stCxn id="255" idx="7"/>
                <a:endCxn id="259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>
                <a:stCxn id="266" idx="4"/>
                <a:endCxn id="255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>
                <a:stCxn id="259" idx="5"/>
                <a:endCxn id="265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/>
              <p:cNvCxnSpPr>
                <a:stCxn id="263" idx="7"/>
                <a:endCxn id="265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/>
              <p:cNvCxnSpPr>
                <a:stCxn id="265" idx="4"/>
                <a:endCxn id="257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/>
              <p:cNvCxnSpPr>
                <a:stCxn id="263" idx="6"/>
                <a:endCxn id="257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/>
              <p:cNvCxnSpPr>
                <a:stCxn id="257" idx="4"/>
                <a:endCxn id="262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>
                <a:stCxn id="258" idx="7"/>
                <a:endCxn id="263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>
                <a:stCxn id="264" idx="6"/>
                <a:endCxn id="262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>
                <a:stCxn id="260" idx="7"/>
                <a:endCxn id="267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>
                <a:stCxn id="253" idx="6"/>
                <a:endCxn id="266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/>
              <p:cNvCxnSpPr>
                <a:stCxn id="255" idx="6"/>
                <a:endCxn id="265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/>
              <p:cNvCxnSpPr>
                <a:stCxn id="267" idx="0"/>
                <a:endCxn id="255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/>
              <p:cNvCxnSpPr>
                <a:endCxn id="268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/>
              <p:cNvCxnSpPr>
                <a:endCxn id="261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/>
              <p:cNvCxnSpPr>
                <a:endCxn id="254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/>
              <p:cNvCxnSpPr>
                <a:endCxn id="253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/>
              <p:cNvCxnSpPr>
                <a:endCxn id="266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/>
              <p:cNvCxnSpPr>
                <a:endCxn id="259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/>
              <p:cNvCxnSpPr>
                <a:endCxn id="257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/>
              <p:cNvCxnSpPr>
                <a:endCxn id="257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 309"/>
              <p:cNvCxnSpPr>
                <a:endCxn id="264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 310"/>
              <p:cNvCxnSpPr>
                <a:endCxn id="264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 311"/>
              <p:cNvCxnSpPr>
                <a:endCxn id="268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/>
              <p:cNvCxnSpPr>
                <a:endCxn id="259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/>
              <p:cNvCxnSpPr>
                <a:endCxn id="265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接连接符 314"/>
              <p:cNvCxnSpPr>
                <a:stCxn id="260" idx="6"/>
                <a:endCxn id="258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6" name="椭圆 315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3" name="直接连接符 322"/>
              <p:cNvCxnSpPr>
                <a:endCxn id="260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5" name="文本框 524"/>
          <p:cNvSpPr txBox="1"/>
          <p:nvPr/>
        </p:nvSpPr>
        <p:spPr>
          <a:xfrm>
            <a:off x="7102784" y="1953322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8" name="组合 517"/>
          <p:cNvGrpSpPr/>
          <p:nvPr/>
        </p:nvGrpSpPr>
        <p:grpSpPr>
          <a:xfrm>
            <a:off x="6874867" y="3087769"/>
            <a:ext cx="4131582" cy="1147975"/>
            <a:chOff x="6839257" y="2139082"/>
            <a:chExt cx="4767468" cy="1324658"/>
          </a:xfrm>
        </p:grpSpPr>
        <p:grpSp>
          <p:nvGrpSpPr>
            <p:cNvPr id="519" name="组合 518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521" name="椭圆 520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五边形 521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0" name="椭圆 519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3" name="矩形 522"/>
          <p:cNvSpPr/>
          <p:nvPr/>
        </p:nvSpPr>
        <p:spPr>
          <a:xfrm>
            <a:off x="8036070" y="3388003"/>
            <a:ext cx="2785003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移动端屏幕适配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618" name="组合 617"/>
          <p:cNvGrpSpPr/>
          <p:nvPr/>
        </p:nvGrpSpPr>
        <p:grpSpPr>
          <a:xfrm>
            <a:off x="6868376" y="4298165"/>
            <a:ext cx="4131583" cy="1147975"/>
            <a:chOff x="6839257" y="2139082"/>
            <a:chExt cx="4767468" cy="1324658"/>
          </a:xfrm>
        </p:grpSpPr>
        <p:grpSp>
          <p:nvGrpSpPr>
            <p:cNvPr id="710" name="组合 709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712" name="椭圆 711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13" name="五边形 712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711" name="椭圆 710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619" name="矩形 618"/>
          <p:cNvSpPr/>
          <p:nvPr/>
        </p:nvSpPr>
        <p:spPr>
          <a:xfrm>
            <a:off x="8029578" y="4598399"/>
            <a:ext cx="2698027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性能监控与优化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714" name="组合 713"/>
          <p:cNvGrpSpPr/>
          <p:nvPr/>
        </p:nvGrpSpPr>
        <p:grpSpPr>
          <a:xfrm>
            <a:off x="6853144" y="5505509"/>
            <a:ext cx="4131583" cy="1147975"/>
            <a:chOff x="6839257" y="2139082"/>
            <a:chExt cx="4767468" cy="1324658"/>
          </a:xfrm>
        </p:grpSpPr>
        <p:grpSp>
          <p:nvGrpSpPr>
            <p:cNvPr id="806" name="组合 805"/>
            <p:cNvGrpSpPr/>
            <p:nvPr/>
          </p:nvGrpSpPr>
          <p:grpSpPr>
            <a:xfrm>
              <a:off x="6839257" y="2139082"/>
              <a:ext cx="4767468" cy="1324658"/>
              <a:chOff x="6839257" y="2139082"/>
              <a:chExt cx="4767468" cy="1324658"/>
            </a:xfrm>
            <a:solidFill>
              <a:srgbClr val="091721"/>
            </a:solidFill>
          </p:grpSpPr>
          <p:sp>
            <p:nvSpPr>
              <p:cNvPr id="808" name="椭圆 807"/>
              <p:cNvSpPr/>
              <p:nvPr/>
            </p:nvSpPr>
            <p:spPr>
              <a:xfrm>
                <a:off x="6839257" y="2139082"/>
                <a:ext cx="1324658" cy="13246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09" name="五边形 808"/>
              <p:cNvSpPr/>
              <p:nvPr/>
            </p:nvSpPr>
            <p:spPr>
              <a:xfrm>
                <a:off x="7855356" y="2353399"/>
                <a:ext cx="3751369" cy="826798"/>
              </a:xfrm>
              <a:prstGeom prst="homePlat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807" name="椭圆 806"/>
            <p:cNvSpPr/>
            <p:nvPr/>
          </p:nvSpPr>
          <p:spPr>
            <a:xfrm>
              <a:off x="6956549" y="2250251"/>
              <a:ext cx="1102320" cy="1102320"/>
            </a:xfrm>
            <a:prstGeom prst="ellipse">
              <a:avLst/>
            </a:prstGeom>
            <a:solidFill>
              <a:srgbClr val="DC2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10" name="组合 809"/>
          <p:cNvGrpSpPr/>
          <p:nvPr/>
        </p:nvGrpSpPr>
        <p:grpSpPr>
          <a:xfrm>
            <a:off x="6879063" y="3125524"/>
            <a:ext cx="1121577" cy="1064790"/>
            <a:chOff x="7515477" y="634233"/>
            <a:chExt cx="2871689" cy="2871689"/>
          </a:xfrm>
        </p:grpSpPr>
        <p:sp>
          <p:nvSpPr>
            <p:cNvPr id="811" name="椭圆 810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2" name="组合 811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813" name="组合 812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885" name="直接连接符 884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直接连接符 885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直接连接符 886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直接连接符 887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直接连接符 888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直接连接符 889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直接连接符 890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直接连接符 891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直接连接符 892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直接连接符 893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直接连接符 894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直接连接符 895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直接连接符 896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直接连接符 897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4" name="椭圆 813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5" name="椭圆 814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6" name="椭圆 815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7" name="椭圆 816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8" name="椭圆 817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9" name="椭圆 818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0" name="椭圆 819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1" name="椭圆 820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2" name="椭圆 821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3" name="椭圆 822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4" name="椭圆 823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5" name="椭圆 824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椭圆 825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椭圆 826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椭圆 827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椭圆 828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0" name="直接连接符 829"/>
              <p:cNvCxnSpPr>
                <a:endCxn id="814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接连接符 830"/>
              <p:cNvCxnSpPr>
                <a:endCxn id="822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接连接符 831"/>
              <p:cNvCxnSpPr>
                <a:endCxn id="814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接连接符 832"/>
              <p:cNvCxnSpPr>
                <a:stCxn id="814" idx="3"/>
                <a:endCxn id="815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接连接符 833"/>
              <p:cNvCxnSpPr>
                <a:stCxn id="815" idx="6"/>
                <a:endCxn id="816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接连接符 834"/>
              <p:cNvCxnSpPr>
                <a:stCxn id="828" idx="6"/>
                <a:endCxn id="824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接连接符 835"/>
              <p:cNvCxnSpPr>
                <a:stCxn id="828" idx="5"/>
                <a:endCxn id="819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接连接符 836"/>
              <p:cNvCxnSpPr>
                <a:stCxn id="817" idx="5"/>
                <a:endCxn id="828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接连接符 837"/>
              <p:cNvCxnSpPr>
                <a:stCxn id="829" idx="7"/>
                <a:endCxn id="817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接连接符 838"/>
              <p:cNvCxnSpPr>
                <a:stCxn id="829" idx="5"/>
                <a:endCxn id="821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接连接符 839"/>
              <p:cNvCxnSpPr>
                <a:stCxn id="821" idx="5"/>
                <a:endCxn id="825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/>
              <p:cNvCxnSpPr>
                <a:stCxn id="825" idx="0"/>
                <a:endCxn id="819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/>
              <p:cNvCxnSpPr>
                <a:stCxn id="819" idx="6"/>
                <a:endCxn id="823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/>
              <p:cNvCxnSpPr>
                <a:stCxn id="827" idx="5"/>
                <a:endCxn id="820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接连接符 843"/>
              <p:cNvCxnSpPr>
                <a:stCxn id="824" idx="0"/>
                <a:endCxn id="816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/>
              <p:cNvCxnSpPr>
                <a:stCxn id="817" idx="7"/>
                <a:endCxn id="816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/>
              <p:cNvCxnSpPr>
                <a:stCxn id="815" idx="4"/>
                <a:endCxn id="817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/>
              <p:cNvCxnSpPr>
                <a:stCxn id="822" idx="7"/>
                <a:endCxn id="815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/>
              <p:cNvCxnSpPr>
                <a:stCxn id="822" idx="5"/>
                <a:endCxn id="817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/>
              <p:cNvCxnSpPr>
                <a:stCxn id="822" idx="4"/>
                <a:endCxn id="829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/>
              <p:cNvCxnSpPr>
                <a:stCxn id="816" idx="7"/>
                <a:endCxn id="820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接连接符 850"/>
              <p:cNvCxnSpPr>
                <a:stCxn id="827" idx="4"/>
                <a:endCxn id="816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接连接符 851"/>
              <p:cNvCxnSpPr>
                <a:stCxn id="820" idx="5"/>
                <a:endCxn id="826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接连接符 852"/>
              <p:cNvCxnSpPr>
                <a:stCxn id="824" idx="7"/>
                <a:endCxn id="826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接连接符 853"/>
              <p:cNvCxnSpPr>
                <a:stCxn id="826" idx="4"/>
                <a:endCxn id="818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接连接符 854"/>
              <p:cNvCxnSpPr>
                <a:stCxn id="824" idx="6"/>
                <a:endCxn id="818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接连接符 855"/>
              <p:cNvCxnSpPr>
                <a:stCxn id="818" idx="4"/>
                <a:endCxn id="823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接连接符 856"/>
              <p:cNvCxnSpPr>
                <a:stCxn id="819" idx="7"/>
                <a:endCxn id="824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接连接符 857"/>
              <p:cNvCxnSpPr>
                <a:stCxn id="825" idx="6"/>
                <a:endCxn id="823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接连接符 858"/>
              <p:cNvCxnSpPr>
                <a:stCxn id="821" idx="7"/>
                <a:endCxn id="828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接连接符 859"/>
              <p:cNvCxnSpPr>
                <a:stCxn id="814" idx="6"/>
                <a:endCxn id="827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接连接符 860"/>
              <p:cNvCxnSpPr>
                <a:stCxn id="816" idx="6"/>
                <a:endCxn id="826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接连接符 861"/>
              <p:cNvCxnSpPr>
                <a:stCxn id="828" idx="0"/>
                <a:endCxn id="816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接连接符 862"/>
              <p:cNvCxnSpPr>
                <a:endCxn id="829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接连接符 863"/>
              <p:cNvCxnSpPr>
                <a:endCxn id="822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接连接符 864"/>
              <p:cNvCxnSpPr>
                <a:endCxn id="815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/>
              <p:cNvCxnSpPr>
                <a:endCxn id="814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接连接符 866"/>
              <p:cNvCxnSpPr>
                <a:endCxn id="827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接连接符 867"/>
              <p:cNvCxnSpPr>
                <a:endCxn id="820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接连接符 868"/>
              <p:cNvCxnSpPr>
                <a:endCxn id="818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接连接符 869"/>
              <p:cNvCxnSpPr>
                <a:endCxn id="818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接连接符 870"/>
              <p:cNvCxnSpPr>
                <a:endCxn id="825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直接连接符 871"/>
              <p:cNvCxnSpPr>
                <a:endCxn id="825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直接连接符 872"/>
              <p:cNvCxnSpPr>
                <a:endCxn id="829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直接连接符 873"/>
              <p:cNvCxnSpPr>
                <a:endCxn id="820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接连接符 874"/>
              <p:cNvCxnSpPr>
                <a:endCxn id="826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接连接符 875"/>
              <p:cNvCxnSpPr>
                <a:stCxn id="821" idx="6"/>
                <a:endCxn id="819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7" name="椭圆 876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8" name="椭圆 877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9" name="椭圆 878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0" name="椭圆 879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1" name="椭圆 880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2" name="椭圆 881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3" name="椭圆 882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84" name="直接连接符 883"/>
              <p:cNvCxnSpPr>
                <a:endCxn id="821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5" name="矩形 714"/>
          <p:cNvSpPr/>
          <p:nvPr/>
        </p:nvSpPr>
        <p:spPr>
          <a:xfrm>
            <a:off x="8014346" y="5805743"/>
            <a:ext cx="3258837" cy="508080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ans" pitchFamily="34" charset="0"/>
              </a:rPr>
              <a:t>自动化与可配置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roid Sans" pitchFamily="34" charset="0"/>
            </a:endParaRPr>
          </a:p>
        </p:txBody>
      </p:sp>
      <p:grpSp>
        <p:nvGrpSpPr>
          <p:cNvPr id="899" name="组合 898"/>
          <p:cNvGrpSpPr/>
          <p:nvPr/>
        </p:nvGrpSpPr>
        <p:grpSpPr>
          <a:xfrm>
            <a:off x="6874867" y="4343437"/>
            <a:ext cx="1121577" cy="1064790"/>
            <a:chOff x="7515477" y="634233"/>
            <a:chExt cx="2871689" cy="2871689"/>
          </a:xfrm>
        </p:grpSpPr>
        <p:sp>
          <p:nvSpPr>
            <p:cNvPr id="900" name="椭圆 899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901" name="组合 900"/>
            <p:cNvGrpSpPr/>
            <p:nvPr/>
          </p:nvGrpSpPr>
          <p:grpSpPr>
            <a:xfrm>
              <a:off x="7605484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902" name="组合 901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974" name="直接连接符 973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5" name="直接连接符 974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6" name="直接连接符 975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7" name="直接连接符 976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8" name="直接连接符 977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直接连接符 978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直接连接符 979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1" name="直接连接符 980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直接连接符 981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直接连接符 982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4" name="直接连接符 983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5" name="直接连接符 984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6" name="直接连接符 985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直接连接符 986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3" name="椭圆 902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4" name="椭圆 903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5" name="椭圆 904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6" name="椭圆 905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7" name="椭圆 906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8" name="椭圆 907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9" name="椭圆 908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0" name="椭圆 909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1" name="椭圆 910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2" name="椭圆 911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3" name="椭圆 912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4" name="椭圆 913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5" name="椭圆 914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6" name="椭圆 915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7" name="椭圆 916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8" name="椭圆 917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919" name="直接连接符 918"/>
              <p:cNvCxnSpPr>
                <a:endCxn id="903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直接连接符 919"/>
              <p:cNvCxnSpPr>
                <a:endCxn id="911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直接连接符 920"/>
              <p:cNvCxnSpPr>
                <a:endCxn id="903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直接连接符 921"/>
              <p:cNvCxnSpPr>
                <a:stCxn id="903" idx="3"/>
                <a:endCxn id="904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直接连接符 922"/>
              <p:cNvCxnSpPr>
                <a:stCxn id="904" idx="6"/>
                <a:endCxn id="905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直接连接符 923"/>
              <p:cNvCxnSpPr>
                <a:stCxn id="917" idx="6"/>
                <a:endCxn id="913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直接连接符 924"/>
              <p:cNvCxnSpPr>
                <a:stCxn id="917" idx="5"/>
                <a:endCxn id="908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直接连接符 925"/>
              <p:cNvCxnSpPr>
                <a:stCxn id="906" idx="5"/>
                <a:endCxn id="917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直接连接符 926"/>
              <p:cNvCxnSpPr>
                <a:stCxn id="918" idx="7"/>
                <a:endCxn id="906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直接连接符 927"/>
              <p:cNvCxnSpPr>
                <a:stCxn id="918" idx="5"/>
                <a:endCxn id="910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直接连接符 928"/>
              <p:cNvCxnSpPr>
                <a:stCxn id="910" idx="5"/>
                <a:endCxn id="914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直接连接符 929"/>
              <p:cNvCxnSpPr>
                <a:stCxn id="914" idx="0"/>
                <a:endCxn id="908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直接连接符 930"/>
              <p:cNvCxnSpPr>
                <a:stCxn id="908" idx="6"/>
                <a:endCxn id="912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直接连接符 931"/>
              <p:cNvCxnSpPr>
                <a:stCxn id="916" idx="5"/>
                <a:endCxn id="909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直接连接符 932"/>
              <p:cNvCxnSpPr>
                <a:stCxn id="913" idx="0"/>
                <a:endCxn id="905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直接连接符 933"/>
              <p:cNvCxnSpPr>
                <a:stCxn id="906" idx="7"/>
                <a:endCxn id="905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直接连接符 934"/>
              <p:cNvCxnSpPr>
                <a:stCxn id="904" idx="4"/>
                <a:endCxn id="906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直接连接符 935"/>
              <p:cNvCxnSpPr>
                <a:stCxn id="911" idx="7"/>
                <a:endCxn id="904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直接连接符 936"/>
              <p:cNvCxnSpPr>
                <a:stCxn id="911" idx="5"/>
                <a:endCxn id="906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直接连接符 937"/>
              <p:cNvCxnSpPr>
                <a:stCxn id="911" idx="4"/>
                <a:endCxn id="918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直接连接符 938"/>
              <p:cNvCxnSpPr>
                <a:stCxn id="905" idx="7"/>
                <a:endCxn id="909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直接连接符 939"/>
              <p:cNvCxnSpPr>
                <a:stCxn id="916" idx="4"/>
                <a:endCxn id="905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直接连接符 940"/>
              <p:cNvCxnSpPr>
                <a:stCxn id="909" idx="5"/>
                <a:endCxn id="915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直接连接符 941"/>
              <p:cNvCxnSpPr>
                <a:stCxn id="913" idx="7"/>
                <a:endCxn id="915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直接连接符 942"/>
              <p:cNvCxnSpPr>
                <a:stCxn id="915" idx="4"/>
                <a:endCxn id="907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直接连接符 943"/>
              <p:cNvCxnSpPr>
                <a:stCxn id="913" idx="6"/>
                <a:endCxn id="907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直接连接符 944"/>
              <p:cNvCxnSpPr>
                <a:stCxn id="907" idx="4"/>
                <a:endCxn id="912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直接连接符 945"/>
              <p:cNvCxnSpPr>
                <a:stCxn id="908" idx="7"/>
                <a:endCxn id="913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直接连接符 946"/>
              <p:cNvCxnSpPr>
                <a:stCxn id="914" idx="6"/>
                <a:endCxn id="912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直接连接符 947"/>
              <p:cNvCxnSpPr>
                <a:stCxn id="910" idx="7"/>
                <a:endCxn id="917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直接连接符 948"/>
              <p:cNvCxnSpPr>
                <a:stCxn id="903" idx="6"/>
                <a:endCxn id="916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直接连接符 949"/>
              <p:cNvCxnSpPr>
                <a:stCxn id="905" idx="6"/>
                <a:endCxn id="915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直接连接符 950"/>
              <p:cNvCxnSpPr>
                <a:stCxn id="917" idx="0"/>
                <a:endCxn id="905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直接连接符 951"/>
              <p:cNvCxnSpPr>
                <a:endCxn id="918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直接连接符 952"/>
              <p:cNvCxnSpPr>
                <a:endCxn id="911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直接连接符 953"/>
              <p:cNvCxnSpPr>
                <a:endCxn id="904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直接连接符 954"/>
              <p:cNvCxnSpPr>
                <a:endCxn id="903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直接连接符 955"/>
              <p:cNvCxnSpPr>
                <a:endCxn id="916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直接连接符 956"/>
              <p:cNvCxnSpPr>
                <a:endCxn id="909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直接连接符 957"/>
              <p:cNvCxnSpPr>
                <a:endCxn id="907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直接连接符 958"/>
              <p:cNvCxnSpPr>
                <a:endCxn id="907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直接连接符 959"/>
              <p:cNvCxnSpPr>
                <a:endCxn id="914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直接连接符 960"/>
              <p:cNvCxnSpPr>
                <a:endCxn id="914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直接连接符 961"/>
              <p:cNvCxnSpPr>
                <a:endCxn id="918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直接连接符 962"/>
              <p:cNvCxnSpPr>
                <a:endCxn id="909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直接连接符 963"/>
              <p:cNvCxnSpPr>
                <a:endCxn id="915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直接连接符 964"/>
              <p:cNvCxnSpPr>
                <a:stCxn id="910" idx="6"/>
                <a:endCxn id="908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6" name="椭圆 965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7" name="椭圆 966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8" name="椭圆 967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9" name="椭圆 968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0" name="椭圆 969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1" name="椭圆 970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72" name="椭圆 971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973" name="直接连接符 972"/>
              <p:cNvCxnSpPr>
                <a:endCxn id="910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8" name="组合 987"/>
          <p:cNvGrpSpPr/>
          <p:nvPr/>
        </p:nvGrpSpPr>
        <p:grpSpPr>
          <a:xfrm>
            <a:off x="6874449" y="5533639"/>
            <a:ext cx="1121577" cy="1064790"/>
            <a:chOff x="7515477" y="634233"/>
            <a:chExt cx="2871689" cy="2871689"/>
          </a:xfrm>
        </p:grpSpPr>
        <p:sp>
          <p:nvSpPr>
            <p:cNvPr id="989" name="椭圆 988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990" name="组合 989"/>
            <p:cNvGrpSpPr/>
            <p:nvPr/>
          </p:nvGrpSpPr>
          <p:grpSpPr>
            <a:xfrm>
              <a:off x="7605484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991" name="组合 990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1063" name="直接连接符 1062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直接连接符 1063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5" name="直接连接符 1064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6" name="直接连接符 1065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7" name="直接连接符 1066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8" name="直接连接符 1067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9" name="直接连接符 1068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0" name="直接连接符 1069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1" name="直接连接符 1070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2" name="直接连接符 1071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3" name="直接连接符 1072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直接连接符 1073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直接连接符 1074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直接连接符 1075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2" name="椭圆 991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3" name="椭圆 992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4" name="椭圆 993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5" name="椭圆 994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6" name="椭圆 995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7" name="椭圆 996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8" name="椭圆 997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99" name="椭圆 998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0" name="椭圆 999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1" name="椭圆 1000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2" name="椭圆 1001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3" name="椭圆 1002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4" name="椭圆 1003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5" name="椭圆 1004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6" name="椭圆 1005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7" name="椭圆 1006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08" name="直接连接符 1007"/>
              <p:cNvCxnSpPr>
                <a:endCxn id="992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直接连接符 1008"/>
              <p:cNvCxnSpPr>
                <a:endCxn id="1000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直接连接符 1009"/>
              <p:cNvCxnSpPr>
                <a:endCxn id="992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直接连接符 1010"/>
              <p:cNvCxnSpPr>
                <a:stCxn id="992" idx="3"/>
                <a:endCxn id="993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直接连接符 1011"/>
              <p:cNvCxnSpPr>
                <a:stCxn id="993" idx="6"/>
                <a:endCxn id="994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直接连接符 1012"/>
              <p:cNvCxnSpPr>
                <a:stCxn id="1006" idx="6"/>
                <a:endCxn id="1002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直接连接符 1013"/>
              <p:cNvCxnSpPr>
                <a:stCxn id="1006" idx="5"/>
                <a:endCxn id="997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5" name="直接连接符 1014"/>
              <p:cNvCxnSpPr>
                <a:stCxn id="995" idx="5"/>
                <a:endCxn id="1006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6" name="直接连接符 1015"/>
              <p:cNvCxnSpPr>
                <a:stCxn id="1007" idx="7"/>
                <a:endCxn id="995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直接连接符 1016"/>
              <p:cNvCxnSpPr>
                <a:stCxn id="1007" idx="5"/>
                <a:endCxn id="999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直接连接符 1017"/>
              <p:cNvCxnSpPr>
                <a:stCxn id="999" idx="5"/>
                <a:endCxn id="1003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直接连接符 1018"/>
              <p:cNvCxnSpPr>
                <a:stCxn id="1003" idx="0"/>
                <a:endCxn id="997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直接连接符 1019"/>
              <p:cNvCxnSpPr>
                <a:stCxn id="997" idx="6"/>
                <a:endCxn id="1001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直接连接符 1020"/>
              <p:cNvCxnSpPr>
                <a:stCxn id="1005" idx="5"/>
                <a:endCxn id="998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直接连接符 1021"/>
              <p:cNvCxnSpPr>
                <a:stCxn id="1002" idx="0"/>
                <a:endCxn id="994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直接连接符 1022"/>
              <p:cNvCxnSpPr>
                <a:stCxn id="995" idx="7"/>
                <a:endCxn id="994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直接连接符 1023"/>
              <p:cNvCxnSpPr>
                <a:stCxn id="993" idx="4"/>
                <a:endCxn id="995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直接连接符 1024"/>
              <p:cNvCxnSpPr>
                <a:stCxn id="1000" idx="7"/>
                <a:endCxn id="993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直接连接符 1025"/>
              <p:cNvCxnSpPr>
                <a:stCxn id="1000" idx="5"/>
                <a:endCxn id="995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直接连接符 1026"/>
              <p:cNvCxnSpPr>
                <a:stCxn id="1000" idx="4"/>
                <a:endCxn id="1007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直接连接符 1027"/>
              <p:cNvCxnSpPr>
                <a:stCxn id="994" idx="7"/>
                <a:endCxn id="998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直接连接符 1028"/>
              <p:cNvCxnSpPr>
                <a:stCxn id="1005" idx="4"/>
                <a:endCxn id="994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直接连接符 1029"/>
              <p:cNvCxnSpPr>
                <a:stCxn id="998" idx="5"/>
                <a:endCxn id="1004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直接连接符 1030"/>
              <p:cNvCxnSpPr>
                <a:stCxn id="1002" idx="7"/>
                <a:endCxn id="1004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直接连接符 1031"/>
              <p:cNvCxnSpPr>
                <a:stCxn id="1004" idx="4"/>
                <a:endCxn id="996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直接连接符 1032"/>
              <p:cNvCxnSpPr>
                <a:stCxn id="1002" idx="6"/>
                <a:endCxn id="996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直接连接符 1033"/>
              <p:cNvCxnSpPr>
                <a:stCxn id="996" idx="4"/>
                <a:endCxn id="1001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直接连接符 1034"/>
              <p:cNvCxnSpPr>
                <a:stCxn id="997" idx="7"/>
                <a:endCxn id="1002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直接连接符 1035"/>
              <p:cNvCxnSpPr>
                <a:stCxn id="1003" idx="6"/>
                <a:endCxn id="1001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直接连接符 1036"/>
              <p:cNvCxnSpPr>
                <a:stCxn id="999" idx="7"/>
                <a:endCxn id="1006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直接连接符 1037"/>
              <p:cNvCxnSpPr>
                <a:stCxn id="992" idx="6"/>
                <a:endCxn id="1005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直接连接符 1038"/>
              <p:cNvCxnSpPr>
                <a:stCxn id="994" idx="6"/>
                <a:endCxn id="1004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直接连接符 1039"/>
              <p:cNvCxnSpPr>
                <a:stCxn id="1006" idx="0"/>
                <a:endCxn id="994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直接连接符 1040"/>
              <p:cNvCxnSpPr>
                <a:endCxn id="1007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直接连接符 1041"/>
              <p:cNvCxnSpPr>
                <a:endCxn id="1000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直接连接符 1042"/>
              <p:cNvCxnSpPr>
                <a:endCxn id="993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直接连接符 1043"/>
              <p:cNvCxnSpPr>
                <a:endCxn id="992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直接连接符 1044"/>
              <p:cNvCxnSpPr>
                <a:endCxn id="1005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直接连接符 1045"/>
              <p:cNvCxnSpPr>
                <a:endCxn id="998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直接连接符 1046"/>
              <p:cNvCxnSpPr>
                <a:endCxn id="996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直接连接符 1047"/>
              <p:cNvCxnSpPr>
                <a:endCxn id="996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直接连接符 1048"/>
              <p:cNvCxnSpPr>
                <a:endCxn id="1003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直接连接符 1049"/>
              <p:cNvCxnSpPr>
                <a:endCxn id="1003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直接连接符 1050"/>
              <p:cNvCxnSpPr>
                <a:endCxn id="1007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直接连接符 1051"/>
              <p:cNvCxnSpPr>
                <a:endCxn id="998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接连接符 1052"/>
              <p:cNvCxnSpPr>
                <a:endCxn id="1004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接连接符 1053"/>
              <p:cNvCxnSpPr>
                <a:stCxn id="999" idx="6"/>
                <a:endCxn id="997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5" name="椭圆 1054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6" name="椭圆 1055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7" name="椭圆 1056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8" name="椭圆 1057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9" name="椭圆 1058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60" name="椭圆 1059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61" name="椭圆 1060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62" name="直接连接符 1061"/>
              <p:cNvCxnSpPr>
                <a:endCxn id="999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1" name="文本框 524"/>
          <p:cNvSpPr txBox="1"/>
          <p:nvPr/>
        </p:nvSpPr>
        <p:spPr>
          <a:xfrm>
            <a:off x="7136537" y="4380834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6" name="文本框 1165"/>
          <p:cNvSpPr txBox="1"/>
          <p:nvPr/>
        </p:nvSpPr>
        <p:spPr>
          <a:xfrm>
            <a:off x="7130189" y="3153386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" name="文本框 524"/>
          <p:cNvSpPr txBox="1"/>
          <p:nvPr/>
        </p:nvSpPr>
        <p:spPr>
          <a:xfrm>
            <a:off x="7102782" y="5578489"/>
            <a:ext cx="70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0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6761" y="708509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自动化与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可配置</a:t>
            </a:r>
            <a:endParaRPr lang="zh-CN" altLang="en-US" sz="4400" dirty="0">
              <a:solidFill>
                <a:srgbClr val="71CAE0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098682" y="2530287"/>
            <a:ext cx="4935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产品频繁新增 </a:t>
            </a:r>
            <a:r>
              <a:rPr lang="en-US" altLang="zh-CN" sz="2400" dirty="0" smtClean="0">
                <a:solidFill>
                  <a:schemeClr val="bg1"/>
                </a:solidFill>
              </a:rPr>
              <a:t>/ </a:t>
            </a:r>
            <a:r>
              <a:rPr lang="zh-CN" altLang="en-US" sz="2400" dirty="0" smtClean="0">
                <a:solidFill>
                  <a:schemeClr val="bg1"/>
                </a:solidFill>
              </a:rPr>
              <a:t>更换礼物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动画效果可配置？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定义统一配置文件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动画资源由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packageID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唯一标志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礼物配置与动画资源分离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16" y="1871533"/>
            <a:ext cx="5585217" cy="43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82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6761" y="708509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自动化与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可配置</a:t>
            </a:r>
            <a:endParaRPr lang="zh-CN" altLang="en-US" sz="4400" dirty="0">
              <a:solidFill>
                <a:srgbClr val="71CAE0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 flipH="1">
            <a:off x="3921474" y="2954217"/>
            <a:ext cx="9672" cy="32795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>
            <a:off x="5902674" y="2954218"/>
            <a:ext cx="9672" cy="32795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18742" y="4976005"/>
            <a:ext cx="166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产品经理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3044491" y="2313976"/>
            <a:ext cx="1768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配置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管理平台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2714108" y="3442438"/>
            <a:ext cx="1197725" cy="65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2978234" y="3026939"/>
            <a:ext cx="669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发布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016786" y="2313976"/>
            <a:ext cx="15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CGI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H="1">
            <a:off x="7874202" y="3024679"/>
            <a:ext cx="9672" cy="32795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6988314" y="2313976"/>
            <a:ext cx="15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前端</a:t>
            </a:r>
          </a:p>
        </p:txBody>
      </p:sp>
      <p:cxnSp>
        <p:nvCxnSpPr>
          <p:cNvPr id="106" name="直接箭头连接符 105"/>
          <p:cNvCxnSpPr/>
          <p:nvPr/>
        </p:nvCxnSpPr>
        <p:spPr>
          <a:xfrm flipH="1">
            <a:off x="5912346" y="3494893"/>
            <a:ext cx="196185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6397180" y="3024679"/>
            <a:ext cx="1102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请求配置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 flipH="1">
            <a:off x="3931146" y="3751675"/>
            <a:ext cx="196185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4305510" y="3281461"/>
            <a:ext cx="1213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获取版本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11" name="直接箭头连接符 110"/>
          <p:cNvCxnSpPr/>
          <p:nvPr/>
        </p:nvCxnSpPr>
        <p:spPr>
          <a:xfrm>
            <a:off x="3940818" y="4587450"/>
            <a:ext cx="1952184" cy="65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“产品经理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08" y="3811002"/>
            <a:ext cx="1118333" cy="111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文本框 113"/>
          <p:cNvSpPr txBox="1"/>
          <p:nvPr/>
        </p:nvSpPr>
        <p:spPr>
          <a:xfrm>
            <a:off x="4182572" y="4200891"/>
            <a:ext cx="145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返回配置</a:t>
            </a:r>
            <a:r>
              <a:rPr lang="en-US" altLang="zh-CN" sz="1600" dirty="0" smtClean="0">
                <a:solidFill>
                  <a:schemeClr val="bg1"/>
                </a:solidFill>
              </a:rPr>
              <a:t>CDN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15" name="直接箭头连接符 114"/>
          <p:cNvCxnSpPr/>
          <p:nvPr/>
        </p:nvCxnSpPr>
        <p:spPr>
          <a:xfrm>
            <a:off x="5902674" y="4593982"/>
            <a:ext cx="1952184" cy="65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6144428" y="4207423"/>
            <a:ext cx="145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透传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17" name="直接箭头连接符 116"/>
          <p:cNvCxnSpPr/>
          <p:nvPr/>
        </p:nvCxnSpPr>
        <p:spPr>
          <a:xfrm>
            <a:off x="7920802" y="4600514"/>
            <a:ext cx="18600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7977794" y="4207423"/>
            <a:ext cx="145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请求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json</a:t>
            </a:r>
            <a:r>
              <a:rPr lang="en-US" altLang="zh-CN" sz="1600" dirty="0" smtClean="0">
                <a:solidFill>
                  <a:schemeClr val="bg1"/>
                </a:solidFill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</a:rPr>
              <a:t>配置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20" name="直接连接符 119"/>
          <p:cNvCxnSpPr/>
          <p:nvPr/>
        </p:nvCxnSpPr>
        <p:spPr>
          <a:xfrm flipH="1">
            <a:off x="9780855" y="3024679"/>
            <a:ext cx="9672" cy="32795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8894967" y="2313976"/>
            <a:ext cx="158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CDN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 flipH="1" flipV="1">
            <a:off x="7883874" y="5592199"/>
            <a:ext cx="1896981" cy="85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7977794" y="5195852"/>
            <a:ext cx="145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返回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2711564" y="4155401"/>
            <a:ext cx="1197725" cy="65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975690" y="3739902"/>
            <a:ext cx="669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发布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28" name="直接箭头连接符 127"/>
          <p:cNvCxnSpPr/>
          <p:nvPr/>
        </p:nvCxnSpPr>
        <p:spPr>
          <a:xfrm>
            <a:off x="2708294" y="4904772"/>
            <a:ext cx="1197725" cy="65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/>
        </p:nvSpPr>
        <p:spPr>
          <a:xfrm>
            <a:off x="2972420" y="4489273"/>
            <a:ext cx="669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发布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2708294" y="5650877"/>
            <a:ext cx="1197725" cy="65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2972420" y="5235378"/>
            <a:ext cx="669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发布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16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6761" y="708509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“常规操作”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五连绝世</a:t>
            </a:r>
            <a:endParaRPr lang="zh-CN" altLang="en-US" sz="4400" dirty="0">
              <a:solidFill>
                <a:srgbClr val="71CAE0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1519750" y="2562529"/>
            <a:ext cx="5744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礼物“面板” </a:t>
            </a:r>
            <a:r>
              <a:rPr lang="zh-CN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懒加载</a:t>
            </a:r>
            <a:endParaRPr lang="en-US" altLang="zh-CN" sz="24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礼物“配置” </a:t>
            </a:r>
            <a:r>
              <a:rPr lang="zh-CN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预加载</a:t>
            </a:r>
            <a:endParaRPr lang="en-US" altLang="zh-CN" sz="24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礼物面</a:t>
            </a:r>
            <a:r>
              <a:rPr lang="zh-CN" altLang="en-US" sz="2400" dirty="0">
                <a:solidFill>
                  <a:schemeClr val="bg1"/>
                </a:solidFill>
              </a:rPr>
              <a:t>板“图片” </a:t>
            </a:r>
            <a:r>
              <a:rPr lang="zh-CN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预加载</a:t>
            </a:r>
            <a:endParaRPr lang="en-US" altLang="zh-CN" sz="24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面</a:t>
            </a:r>
            <a:r>
              <a:rPr lang="zh-CN" altLang="en-US" sz="2400" dirty="0" smtClean="0">
                <a:solidFill>
                  <a:schemeClr val="bg1"/>
                </a:solidFill>
              </a:rPr>
              <a:t>板呼起时送礼“动画资源”</a:t>
            </a:r>
            <a:r>
              <a:rPr lang="zh-CN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预加载</a:t>
            </a:r>
            <a:endParaRPr lang="en-US" altLang="zh-CN" sz="24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送礼“动画资源” </a:t>
            </a:r>
            <a:r>
              <a:rPr lang="zh-CN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缓存</a:t>
            </a:r>
            <a:r>
              <a:rPr lang="en-US" altLang="zh-CN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indexedDB</a:t>
            </a:r>
            <a:endParaRPr lang="en-US" altLang="zh-CN" sz="24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94" y="1948391"/>
            <a:ext cx="2558858" cy="4459532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674" y="167994"/>
            <a:ext cx="2433343" cy="14944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226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6761" y="708509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课程资源</a:t>
            </a:r>
            <a:endParaRPr lang="zh-CN" altLang="en-US" sz="4400" dirty="0">
              <a:solidFill>
                <a:srgbClr val="71CAE0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1966761" y="4653867"/>
            <a:ext cx="768355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https://github.com/Caesor/AC-H5AnimationTips</a:t>
            </a:r>
            <a:endParaRPr lang="en-US" altLang="zh-CN" sz="24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61" y="2298289"/>
            <a:ext cx="4752381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2901" y="1994114"/>
            <a:ext cx="6133628" cy="2847182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Thank You</a:t>
            </a:r>
            <a:endParaRPr lang="en-US" altLang="zh-CN" sz="8800" dirty="0" smtClean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  <a:p>
            <a:pPr algn="ctr"/>
            <a:r>
              <a:rPr lang="en-US" altLang="zh-CN" sz="8800" dirty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en-US" altLang="zh-CN" sz="88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Q &amp; A</a:t>
            </a:r>
            <a:endParaRPr lang="zh-CN" altLang="en-US" sz="8800" dirty="0">
              <a:solidFill>
                <a:srgbClr val="71CAE0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-1894519" y="3978326"/>
            <a:ext cx="4919759" cy="4919759"/>
          </a:xfrm>
          <a:prstGeom prst="ellipse">
            <a:avLst/>
          </a:prstGeom>
          <a:solidFill>
            <a:srgbClr val="DC2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897539">
            <a:off x="8566418" y="-1351040"/>
            <a:ext cx="3981575" cy="39815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2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动画实现方式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GIF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58505" y="2276127"/>
            <a:ext cx="49172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一张图片资源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最多</a:t>
            </a:r>
            <a:r>
              <a:rPr lang="en-US" altLang="zh-CN" sz="2800" dirty="0" smtClean="0">
                <a:solidFill>
                  <a:schemeClr val="bg1"/>
                </a:solidFill>
              </a:rPr>
              <a:t>256</a:t>
            </a:r>
            <a:r>
              <a:rPr lang="zh-CN" altLang="en-US" sz="2800" dirty="0" smtClean="0">
                <a:solidFill>
                  <a:schemeClr val="bg1"/>
                </a:solidFill>
              </a:rPr>
              <a:t>种颜色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支持全透明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zh-CN" altLang="en-US" sz="2800" dirty="0" smtClean="0">
                <a:solidFill>
                  <a:schemeClr val="bg1"/>
                </a:solidFill>
              </a:rPr>
              <a:t>不支持半透明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不适用</a:t>
            </a:r>
            <a:r>
              <a:rPr lang="zh-CN" altLang="en-US" sz="2800" dirty="0" smtClean="0">
                <a:solidFill>
                  <a:schemeClr val="bg1"/>
                </a:solidFill>
              </a:rPr>
              <a:t>于“真彩色”</a:t>
            </a:r>
            <a:r>
              <a:rPr lang="en-US" altLang="zh-CN" sz="2800" dirty="0" smtClean="0">
                <a:solidFill>
                  <a:schemeClr val="bg1"/>
                </a:solidFill>
              </a:rPr>
              <a:t>— RGB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动画质量与资源体积成正比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69" y="2035096"/>
            <a:ext cx="2648397" cy="41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17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动画实现方式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APNG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11803" y="2276127"/>
            <a:ext cx="51163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Animated PNG</a:t>
            </a:r>
            <a:r>
              <a:rPr lang="zh-CN" altLang="en-US" sz="2800" dirty="0" smtClean="0">
                <a:solidFill>
                  <a:schemeClr val="bg1"/>
                </a:solidFill>
              </a:rPr>
              <a:t>一张图片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非官方认可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第一帧是</a:t>
            </a:r>
            <a:r>
              <a:rPr lang="en-US" altLang="zh-CN" sz="2800" dirty="0" smtClean="0">
                <a:solidFill>
                  <a:schemeClr val="bg1"/>
                </a:solidFill>
              </a:rPr>
              <a:t>PNG</a:t>
            </a:r>
            <a:r>
              <a:rPr lang="zh-CN" altLang="en-US" sz="2800" dirty="0" smtClean="0">
                <a:solidFill>
                  <a:schemeClr val="bg1"/>
                </a:solidFill>
              </a:rPr>
              <a:t>，后续是拓展块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支持</a:t>
            </a:r>
            <a:r>
              <a:rPr lang="zh-CN" altLang="en-US" sz="2800" dirty="0" smtClean="0">
                <a:solidFill>
                  <a:schemeClr val="bg1"/>
                </a:solidFill>
              </a:rPr>
              <a:t>度低</a:t>
            </a: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18" y="2603583"/>
            <a:ext cx="7450961" cy="259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动画实现方式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Video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745347" y="2116399"/>
            <a:ext cx="5326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设置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autoplay</a:t>
            </a:r>
            <a:r>
              <a:rPr lang="zh-CN" altLang="en-US" sz="2800" dirty="0" smtClean="0">
                <a:solidFill>
                  <a:schemeClr val="bg1"/>
                </a:solidFill>
              </a:rPr>
              <a:t>属性自动播放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设置</a:t>
            </a:r>
            <a:r>
              <a:rPr lang="en-US" altLang="zh-CN" sz="2800" dirty="0" smtClean="0">
                <a:solidFill>
                  <a:schemeClr val="bg1"/>
                </a:solidFill>
              </a:rPr>
              <a:t>loop</a:t>
            </a:r>
            <a:r>
              <a:rPr lang="zh-CN" altLang="en-US" sz="2800" dirty="0" smtClean="0">
                <a:solidFill>
                  <a:schemeClr val="bg1"/>
                </a:solidFill>
              </a:rPr>
              <a:t>属性控制循环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视频长度很重要 （</a:t>
            </a:r>
            <a:r>
              <a:rPr lang="en-US" altLang="zh-CN" sz="2800" dirty="0">
                <a:solidFill>
                  <a:schemeClr val="bg1"/>
                </a:solidFill>
              </a:rPr>
              <a:t>12s – </a:t>
            </a:r>
            <a:r>
              <a:rPr lang="en-US" altLang="zh-CN" sz="2800" dirty="0" smtClean="0">
                <a:solidFill>
                  <a:schemeClr val="bg1"/>
                </a:solidFill>
              </a:rPr>
              <a:t>30s</a:t>
            </a:r>
            <a:r>
              <a:rPr lang="zh-CN" altLang="en-US" sz="2800" dirty="0" smtClean="0">
                <a:solidFill>
                  <a:schemeClr val="bg1"/>
                </a:solidFill>
              </a:rPr>
              <a:t>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带宽是个问题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25" y="4921659"/>
            <a:ext cx="5237491" cy="1078307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906" y="1671875"/>
            <a:ext cx="2649327" cy="46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5452" y="633785"/>
            <a:ext cx="8252448" cy="815856"/>
          </a:xfrm>
          <a:prstGeom prst="rect">
            <a:avLst/>
          </a:prstGeom>
          <a:noFill/>
        </p:spPr>
        <p:txBody>
          <a:bodyPr wrap="square" lIns="137407" tIns="68703" rIns="137407" bIns="68703" rtlCol="0">
            <a:spAutoFit/>
          </a:bodyPr>
          <a:lstStyle/>
          <a:p>
            <a:r>
              <a:rPr lang="zh-CN" altLang="en-US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动画实现方式</a:t>
            </a:r>
            <a:r>
              <a:rPr lang="en-US" altLang="zh-CN" sz="4400" dirty="0" smtClean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en-US" altLang="zh-CN" sz="4400" dirty="0" smtClean="0">
                <a:solidFill>
                  <a:srgbClr val="DC2144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SVG</a:t>
            </a:r>
            <a:endParaRPr lang="en-US" altLang="zh-CN" sz="4400" dirty="0">
              <a:solidFill>
                <a:srgbClr val="DC2144"/>
              </a:solidFill>
              <a:latin typeface="Oswald" panose="020B0604020202020204" charset="0"/>
              <a:ea typeface="Droid Sans" pitchFamily="34" charset="0"/>
              <a:cs typeface="Droid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1" y="390524"/>
            <a:ext cx="1422400" cy="1422400"/>
            <a:chOff x="7515477" y="634233"/>
            <a:chExt cx="2871689" cy="2871689"/>
          </a:xfrm>
        </p:grpSpPr>
        <p:sp>
          <p:nvSpPr>
            <p:cNvPr id="4" name="椭圆 3"/>
            <p:cNvSpPr/>
            <p:nvPr/>
          </p:nvSpPr>
          <p:spPr>
            <a:xfrm>
              <a:off x="7515477" y="634233"/>
              <a:ext cx="2871689" cy="2871689"/>
            </a:xfrm>
            <a:prstGeom prst="ellipse">
              <a:avLst/>
            </a:prstGeom>
            <a:solidFill>
              <a:srgbClr val="71CAE0">
                <a:alpha val="10000"/>
              </a:srgbClr>
            </a:solidFill>
            <a:ln>
              <a:solidFill>
                <a:srgbClr val="0D2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605485" y="750206"/>
              <a:ext cx="2691602" cy="2618710"/>
              <a:chOff x="3165256" y="992414"/>
              <a:chExt cx="4958841" cy="482454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2419" y="1117052"/>
                <a:ext cx="4699000" cy="4581186"/>
                <a:chOff x="-982362" y="-1828557"/>
                <a:chExt cx="4699000" cy="4581186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771428">
                  <a:off x="1356410" y="-182855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>
                  <a:solidFill>
                    <a:srgbClr val="0D22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椭圆 6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endCxn id="7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15" idx="2"/>
              </p:cNvCxnSpPr>
              <p:nvPr/>
            </p:nvCxnSpPr>
            <p:spPr>
              <a:xfrm>
                <a:off x="3259423" y="2868939"/>
                <a:ext cx="485946" cy="149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7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7" idx="3"/>
                <a:endCxn id="8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6"/>
                <a:endCxn id="9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1" idx="6"/>
                <a:endCxn id="17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12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0" idx="5"/>
                <a:endCxn id="21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2" idx="7"/>
                <a:endCxn id="10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14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14" idx="5"/>
                <a:endCxn id="18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8" idx="0"/>
                <a:endCxn id="12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0" idx="5"/>
                <a:endCxn id="13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17" idx="0"/>
                <a:endCxn id="9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0" idx="7"/>
                <a:endCxn id="9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stCxn id="8" idx="4"/>
                <a:endCxn id="10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15" idx="7"/>
                <a:endCxn id="8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5" idx="5"/>
                <a:endCxn id="10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15" idx="4"/>
                <a:endCxn id="22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9" idx="7"/>
                <a:endCxn id="13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20" idx="4"/>
                <a:endCxn id="9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stCxn id="13" idx="5"/>
                <a:endCxn id="19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17" idx="7"/>
                <a:endCxn id="19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9" idx="4"/>
                <a:endCxn id="11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7" idx="6"/>
                <a:endCxn id="11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2" idx="7"/>
                <a:endCxn id="17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8" idx="6"/>
                <a:endCxn id="16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14" idx="7"/>
                <a:endCxn id="21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7" idx="6"/>
                <a:endCxn id="20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9" idx="6"/>
                <a:endCxn id="19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21" idx="0"/>
                <a:endCxn id="9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22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15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endCxn id="8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7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endCxn id="20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endCxn id="13" idx="1"/>
              </p:cNvCxnSpPr>
              <p:nvPr/>
            </p:nvCxnSpPr>
            <p:spPr>
              <a:xfrm flipH="1">
                <a:off x="6608042" y="1271753"/>
                <a:ext cx="86854" cy="77581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endCxn id="11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endCxn id="18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endCxn id="18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22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endCxn id="13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endCxn id="19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4" idx="6"/>
                <a:endCxn id="12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622539" y="477034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D2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endCxn id="14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>
                <a:solidFill>
                  <a:srgbClr val="0D2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直接连接符 91"/>
          <p:cNvCxnSpPr/>
          <p:nvPr/>
        </p:nvCxnSpPr>
        <p:spPr>
          <a:xfrm>
            <a:off x="1861456" y="397776"/>
            <a:ext cx="0" cy="1378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09638" y="435590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C21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8000" b="1" dirty="0">
              <a:solidFill>
                <a:srgbClr val="DC21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11803" y="2276127"/>
            <a:ext cx="51163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矢量无失真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难以呈现复杂位图效果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复杂动画具有渲染问题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1981662"/>
            <a:ext cx="2235200" cy="191340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380801"/>
            <a:ext cx="5410200" cy="15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6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06570bf1ddb4e98fefe2b2a5764c41fa2bb255f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cdc29e3709d2536818edd3ab7b9d29a481dedb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388ee2c85221ee5b06b25a87268031b4b2e5ef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9cc908863e107bc5eefc6131e55a9f4841deb9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ea3a267dca5f6cc708e941c05f94882b46bbfa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f06570bf1ddb4e98fefe2b2a5764c41fa2bb255f</Template>
  <TotalTime>27005</TotalTime>
  <Words>1446</Words>
  <Application>Microsoft Macintosh PowerPoint</Application>
  <PresentationFormat>Widescreen</PresentationFormat>
  <Paragraphs>383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Arial</vt:lpstr>
      <vt:lpstr>Calibri</vt:lpstr>
      <vt:lpstr>Calibri Light</vt:lpstr>
      <vt:lpstr>Droid Sans</vt:lpstr>
      <vt:lpstr>Oswald</vt:lpstr>
      <vt:lpstr>Wingdings</vt:lpstr>
      <vt:lpstr>华文行楷</vt:lpstr>
      <vt:lpstr>宋体</vt:lpstr>
      <vt:lpstr>微软雅黑</vt:lpstr>
      <vt:lpstr>楷体</vt:lpstr>
      <vt:lpstr>隶书</vt:lpstr>
      <vt:lpstr>f06570bf1ddb4e98fefe2b2a5764c41fa2bb255f</vt:lpstr>
      <vt:lpstr>fcdc29e3709d2536818edd3ab7b9d29a481dedb1</vt:lpstr>
      <vt:lpstr>d388ee2c85221ee5b06b25a87268031b4b2e5ef7</vt:lpstr>
      <vt:lpstr>19cc908863e107bc5eefc6131e55a9f4841deb94</vt:lpstr>
      <vt:lpstr>2ea3a267dca5f6cc708e941c05f94882b46bbfa0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TENCENT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nemoliao(廖泽恺)</dc:creator>
  <cp:lastModifiedBy>Microsoft Office User</cp:lastModifiedBy>
  <cp:revision>239</cp:revision>
  <dcterms:created xsi:type="dcterms:W3CDTF">2017-05-22T12:40:11Z</dcterms:created>
  <dcterms:modified xsi:type="dcterms:W3CDTF">2017-10-28T17:11:27Z</dcterms:modified>
</cp:coreProperties>
</file>